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22"/>
  </p:notesMasterIdLst>
  <p:sldIdLst>
    <p:sldId id="262" r:id="rId2"/>
    <p:sldId id="263" r:id="rId3"/>
    <p:sldId id="264" r:id="rId4"/>
    <p:sldId id="265" r:id="rId5"/>
    <p:sldId id="266" r:id="rId6"/>
    <p:sldId id="267" r:id="rId7"/>
    <p:sldId id="269" r:id="rId8"/>
    <p:sldId id="268" r:id="rId9"/>
    <p:sldId id="270" r:id="rId10"/>
    <p:sldId id="274" r:id="rId11"/>
    <p:sldId id="276" r:id="rId12"/>
    <p:sldId id="280" r:id="rId13"/>
    <p:sldId id="277" r:id="rId14"/>
    <p:sldId id="278" r:id="rId15"/>
    <p:sldId id="279" r:id="rId16"/>
    <p:sldId id="285" r:id="rId17"/>
    <p:sldId id="281" r:id="rId18"/>
    <p:sldId id="283" r:id="rId19"/>
    <p:sldId id="284" r:id="rId20"/>
    <p:sldId id="261" r:id="rId2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04" d="100"/>
          <a:sy n="104"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6F3F57F3-013F-4910-B8D6-B9D8AA18978B}" type="datetimeFigureOut">
              <a:rPr lang="en-CA" smtClean="0"/>
              <a:t>2026-03-20</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AB66D81A-8750-48DF-9617-ACA5AAA436C2}" type="slidenum">
              <a:rPr lang="en-CA" smtClean="0"/>
              <a:t>‹#›</a:t>
            </a:fld>
            <a:endParaRPr lang="en-CA"/>
          </a:p>
        </p:txBody>
      </p:sp>
    </p:spTree>
    <p:extLst>
      <p:ext uri="{BB962C8B-B14F-4D97-AF65-F5344CB8AC3E}">
        <p14:creationId xmlns:p14="http://schemas.microsoft.com/office/powerpoint/2010/main" val="331325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C6E2B9-79D1-4E69-AF76-41575CC824BE}"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16656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3230C-FD12-43B0-8BA0-5CBCFD549056}"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241139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5379C-7D46-496C-8C1C-0D5579F2A882}"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290843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769A2-2DEE-413B-B523-5852FBE70ED1}"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70108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15DD3-17A1-4613-BA24-B715E94DDE87}"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394050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B2C51C-565C-484D-B912-ACD6AE6476F4}" type="datetime1">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67591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688902-A0B7-43E0-A0EF-877F9021DE82}" type="datetime1">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18556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91D43-429B-4A44-B70D-DAA42231B0D2}" type="datetime1">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212933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8E189-0886-4ABA-9959-7AC360DB72F4}" type="datetime1">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6462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3AE659-96DE-452A-94C4-383E304AEE57}" type="datetime1">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342395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8EBA33-C533-4FE1-9161-98C1A43FA666}" type="datetime1">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8CF5-78AA-B944-B6CE-E566DD150A34}" type="slidenum">
              <a:rPr lang="en-US" smtClean="0"/>
              <a:t>‹#›</a:t>
            </a:fld>
            <a:endParaRPr lang="en-US"/>
          </a:p>
        </p:txBody>
      </p:sp>
    </p:spTree>
    <p:extLst>
      <p:ext uri="{BB962C8B-B14F-4D97-AF65-F5344CB8AC3E}">
        <p14:creationId xmlns:p14="http://schemas.microsoft.com/office/powerpoint/2010/main" val="377048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03F73-6EAE-4B0A-B38F-33F3E7B2EB15}" type="datetime1">
              <a:rPr lang="en-US" smtClean="0"/>
              <a:t>3/20/2026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48CF5-78AA-B944-B6CE-E566DD150A34}" type="slidenum">
              <a:rPr lang="en-US" smtClean="0"/>
              <a:t>‹#›</a:t>
            </a:fld>
            <a:endParaRPr lang="en-US"/>
          </a:p>
        </p:txBody>
      </p:sp>
    </p:spTree>
    <p:extLst>
      <p:ext uri="{BB962C8B-B14F-4D97-AF65-F5344CB8AC3E}">
        <p14:creationId xmlns:p14="http://schemas.microsoft.com/office/powerpoint/2010/main" val="173962850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su.ca/cate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su.ca/eve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su.ca/clubs" TargetMode="External"/><Relationship Id="rId2" Type="http://schemas.openxmlformats.org/officeDocument/2006/relationships/hyperlink" Target="https://www.fsu.ca/clubs-forms/financial-report" TargetMode="External"/><Relationship Id="rId1" Type="http://schemas.openxmlformats.org/officeDocument/2006/relationships/slideLayout" Target="../slideLayouts/slideLayout2.xml"/><Relationship Id="rId4" Type="http://schemas.openxmlformats.org/officeDocument/2006/relationships/hyperlink" Target="https://www.fsu.ca/clubs-forms/funding-reimburse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cf-film.com/en/resultat.php?mode=2&amp;theme=182&amp;session=1" TargetMode="External"/><Relationship Id="rId2" Type="http://schemas.openxmlformats.org/officeDocument/2006/relationships/hyperlink" Target="https://www.criterionpic.com/cpl/qsearch.htx"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maps.app.goo.gl/GX68G36XpjcwCvVj8" TargetMode="External"/><Relationship Id="rId2" Type="http://schemas.openxmlformats.org/officeDocument/2006/relationships/hyperlink" Target="https://maps.app.goo.gl/vj6xkt41jZLdzMwM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www.fsu.ca/club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sustudentengagement@fanshawec.ca" TargetMode="External"/><Relationship Id="rId2" Type="http://schemas.openxmlformats.org/officeDocument/2006/relationships/hyperlink" Target="mailto:fsuclubs@fanshawec.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sustudentengagement@fanshawec.ca"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hyperlink" Target="mailto:fsuclubs@fanshawe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su.ca/fanshawe-ccr"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hyperlink" Target="https://www.fsu.ca/clubs-forms/club-char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uuuiWVq1aRU?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fsu.ca/clubs-forms/event-activity-applic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BCCC-9B64-814D-A8CF-87F72E9345C2}"/>
              </a:ext>
            </a:extLst>
          </p:cNvPr>
          <p:cNvSpPr>
            <a:spLocks noGrp="1"/>
          </p:cNvSpPr>
          <p:nvPr>
            <p:ph type="ctrTitle"/>
          </p:nvPr>
        </p:nvSpPr>
        <p:spPr/>
        <p:txBody>
          <a:bodyPr/>
          <a:lstStyle/>
          <a:p>
            <a:r>
              <a:rPr lang="en-US" b="1" dirty="0"/>
              <a:t>FSU Clubs Toolbox</a:t>
            </a:r>
          </a:p>
        </p:txBody>
      </p:sp>
      <p:sp>
        <p:nvSpPr>
          <p:cNvPr id="3" name="Subtitle 2">
            <a:extLst>
              <a:ext uri="{FF2B5EF4-FFF2-40B4-BE49-F238E27FC236}">
                <a16:creationId xmlns:a16="http://schemas.microsoft.com/office/drawing/2014/main" id="{07E16AC9-7556-7641-9948-4E3E4BDF79A3}"/>
              </a:ext>
            </a:extLst>
          </p:cNvPr>
          <p:cNvSpPr>
            <a:spLocks noGrp="1"/>
          </p:cNvSpPr>
          <p:nvPr>
            <p:ph type="subTitle" idx="1"/>
          </p:nvPr>
        </p:nvSpPr>
        <p:spPr/>
        <p:txBody>
          <a:bodyPr/>
          <a:lstStyle/>
          <a:p>
            <a:r>
              <a:rPr lang="en-US" dirty="0"/>
              <a:t>Everything you need to run an FSU Club!</a:t>
            </a:r>
          </a:p>
        </p:txBody>
      </p:sp>
      <p:sp>
        <p:nvSpPr>
          <p:cNvPr id="5" name="Slide Number Placeholder 4">
            <a:extLst>
              <a:ext uri="{FF2B5EF4-FFF2-40B4-BE49-F238E27FC236}">
                <a16:creationId xmlns:a16="http://schemas.microsoft.com/office/drawing/2014/main" id="{BB09649A-127F-01DA-720E-D83795531D4C}"/>
              </a:ext>
            </a:extLst>
          </p:cNvPr>
          <p:cNvSpPr>
            <a:spLocks noGrp="1"/>
          </p:cNvSpPr>
          <p:nvPr>
            <p:ph type="sldNum" sz="quarter" idx="12"/>
          </p:nvPr>
        </p:nvSpPr>
        <p:spPr/>
        <p:txBody>
          <a:bodyPr/>
          <a:lstStyle/>
          <a:p>
            <a:fld id="{3E648CF5-78AA-B944-B6CE-E566DD150A34}" type="slidenum">
              <a:rPr lang="en-US" smtClean="0"/>
              <a:t>1</a:t>
            </a:fld>
            <a:endParaRPr lang="en-US"/>
          </a:p>
        </p:txBody>
      </p:sp>
    </p:spTree>
    <p:extLst>
      <p:ext uri="{BB962C8B-B14F-4D97-AF65-F5344CB8AC3E}">
        <p14:creationId xmlns:p14="http://schemas.microsoft.com/office/powerpoint/2010/main" val="256389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5FA1-E3E9-200D-9EF8-FDB5546B6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3FA73-0497-51DD-5499-7ED2CDADE847}"/>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Event &amp; Activity Application Form</a:t>
            </a:r>
          </a:p>
        </p:txBody>
      </p:sp>
      <p:sp>
        <p:nvSpPr>
          <p:cNvPr id="8" name="Content Placeholder 2">
            <a:extLst>
              <a:ext uri="{FF2B5EF4-FFF2-40B4-BE49-F238E27FC236}">
                <a16:creationId xmlns:a16="http://schemas.microsoft.com/office/drawing/2014/main" id="{82DD91D3-F482-90B3-9EE6-38E9391FE6A7}"/>
              </a:ext>
            </a:extLst>
          </p:cNvPr>
          <p:cNvSpPr>
            <a:spLocks noGrp="1"/>
          </p:cNvSpPr>
          <p:nvPr>
            <p:ph idx="1"/>
          </p:nvPr>
        </p:nvSpPr>
        <p:spPr>
          <a:xfrm>
            <a:off x="838200" y="1400175"/>
            <a:ext cx="10515600" cy="4776788"/>
          </a:xfrm>
        </p:spPr>
        <p:txBody>
          <a:bodyPr>
            <a:normAutofit/>
          </a:bodyPr>
          <a:lstStyle/>
          <a:p>
            <a:pPr marL="0" indent="0">
              <a:buNone/>
            </a:pPr>
            <a:r>
              <a:rPr lang="en-US" sz="2000" b="1" dirty="0">
                <a:latin typeface="Aptos Display" panose="020B0004020202020204" pitchFamily="34" charset="0"/>
              </a:rPr>
              <a:t>Purpose of Event</a:t>
            </a:r>
          </a:p>
          <a:p>
            <a:pPr marL="0" indent="0">
              <a:buNone/>
            </a:pPr>
            <a:r>
              <a:rPr lang="en-US" sz="1800" dirty="0">
                <a:latin typeface="Aptos" panose="020B0004020202020204" pitchFamily="34" charset="0"/>
              </a:rPr>
              <a:t>Give a brief explanation of what the event is meant to be.</a:t>
            </a:r>
            <a:br>
              <a:rPr lang="en-US" sz="1800" dirty="0">
                <a:latin typeface="Aptos" panose="020B0004020202020204" pitchFamily="34" charset="0"/>
              </a:rPr>
            </a:br>
            <a:r>
              <a:rPr lang="en-US" sz="1600" i="1" dirty="0">
                <a:latin typeface="Aptos" panose="020B0004020202020204" pitchFamily="34" charset="0"/>
              </a:rPr>
              <a:t>Example:  1</a:t>
            </a:r>
            <a:r>
              <a:rPr lang="en-US" sz="1600" i="1" baseline="30000" dirty="0">
                <a:latin typeface="Aptos" panose="020B0004020202020204" pitchFamily="34" charset="0"/>
              </a:rPr>
              <a:t>st</a:t>
            </a:r>
            <a:r>
              <a:rPr lang="en-US" sz="1600" i="1" dirty="0">
                <a:latin typeface="Aptos" panose="020B0004020202020204" pitchFamily="34" charset="0"/>
              </a:rPr>
              <a:t> Meeting - Introduction of the Club Officers and Members, presentation on club rules and incoming plans</a:t>
            </a:r>
          </a:p>
          <a:p>
            <a:pPr marL="0" indent="0">
              <a:buNone/>
            </a:pPr>
            <a:r>
              <a:rPr lang="en-US" sz="1800" dirty="0">
                <a:latin typeface="Aptos" panose="020B0004020202020204" pitchFamily="34" charset="0"/>
              </a:rPr>
              <a:t>Check the box on whether it is a club meeting or event, or fill in the explanation for any other kind of event (ex. Charity or fundraising)</a:t>
            </a:r>
          </a:p>
          <a:p>
            <a:pPr marL="0" indent="0">
              <a:buNone/>
            </a:pPr>
            <a:endParaRPr lang="en-US" sz="1800" dirty="0">
              <a:latin typeface="Aptos" panose="020B0004020202020204" pitchFamily="34" charset="0"/>
            </a:endParaRPr>
          </a:p>
          <a:p>
            <a:pPr marL="0" indent="0">
              <a:buNone/>
            </a:pPr>
            <a:r>
              <a:rPr lang="en-US" sz="2000" b="1" dirty="0">
                <a:latin typeface="Aptos Display" panose="020B0004020202020204" pitchFamily="34" charset="0"/>
              </a:rPr>
              <a:t>Location of Event</a:t>
            </a:r>
            <a:endParaRPr lang="en-US" sz="2000" dirty="0">
              <a:latin typeface="Aptos Display" panose="020B0004020202020204" pitchFamily="34" charset="0"/>
            </a:endParaRPr>
          </a:p>
          <a:p>
            <a:pPr marL="0" indent="0">
              <a:buNone/>
            </a:pPr>
            <a:r>
              <a:rPr lang="en-US" sz="1800" dirty="0">
                <a:latin typeface="Aptos" panose="020B0004020202020204" pitchFamily="34" charset="0"/>
              </a:rPr>
              <a:t>Clubs may request the use of spaces within the FSU such as the SC2012/SC2014 Club Rooms and Alumni Lounge. </a:t>
            </a:r>
            <a:r>
              <a:rPr lang="en-US" sz="1800" dirty="0" err="1">
                <a:latin typeface="Aptos" panose="020B0004020202020204" pitchFamily="34" charset="0"/>
              </a:rPr>
              <a:t>Forwell</a:t>
            </a:r>
            <a:r>
              <a:rPr lang="en-US" sz="1800" dirty="0">
                <a:latin typeface="Aptos" panose="020B0004020202020204" pitchFamily="34" charset="0"/>
              </a:rPr>
              <a:t> Hall or The Out Back Shack cannot be booked for events or activities unless they are working with the FSU Student Experience Team (for larger-scale events).</a:t>
            </a:r>
          </a:p>
          <a:p>
            <a:pPr marL="0" indent="0">
              <a:buNone/>
            </a:pPr>
            <a:r>
              <a:rPr lang="en-US" sz="1800" dirty="0">
                <a:latin typeface="Aptos" panose="020B0004020202020204" pitchFamily="34" charset="0"/>
              </a:rPr>
              <a:t>Spaces within the College itself (e.g. Classrooms) can also be requested for events or activities; however, a different booking protocol done through the Fanshawe Conference Centre is required for these spaces. Instructions will be sent after an event is approved.</a:t>
            </a: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E28CB1B0-0C9E-B862-6ECC-0962FCAE1F00}"/>
              </a:ext>
            </a:extLst>
          </p:cNvPr>
          <p:cNvSpPr>
            <a:spLocks noGrp="1"/>
          </p:cNvSpPr>
          <p:nvPr>
            <p:ph type="sldNum" sz="quarter" idx="12"/>
          </p:nvPr>
        </p:nvSpPr>
        <p:spPr/>
        <p:txBody>
          <a:bodyPr/>
          <a:lstStyle/>
          <a:p>
            <a:fld id="{3E648CF5-78AA-B944-B6CE-E566DD150A34}" type="slidenum">
              <a:rPr lang="en-US" smtClean="0"/>
              <a:t>10</a:t>
            </a:fld>
            <a:endParaRPr lang="en-US"/>
          </a:p>
        </p:txBody>
      </p:sp>
    </p:spTree>
    <p:extLst>
      <p:ext uri="{BB962C8B-B14F-4D97-AF65-F5344CB8AC3E}">
        <p14:creationId xmlns:p14="http://schemas.microsoft.com/office/powerpoint/2010/main" val="107838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67EC-B7F3-C4DB-2CEA-2618CA499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BA626-065C-5709-7D52-845973EB10A9}"/>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Event &amp; Activity Application Form</a:t>
            </a:r>
          </a:p>
        </p:txBody>
      </p:sp>
      <p:sp>
        <p:nvSpPr>
          <p:cNvPr id="8" name="Content Placeholder 2">
            <a:extLst>
              <a:ext uri="{FF2B5EF4-FFF2-40B4-BE49-F238E27FC236}">
                <a16:creationId xmlns:a16="http://schemas.microsoft.com/office/drawing/2014/main" id="{CA423544-BB31-2FBE-B0CA-825B8CD8F3C9}"/>
              </a:ext>
            </a:extLst>
          </p:cNvPr>
          <p:cNvSpPr>
            <a:spLocks noGrp="1"/>
          </p:cNvSpPr>
          <p:nvPr>
            <p:ph idx="1"/>
          </p:nvPr>
        </p:nvSpPr>
        <p:spPr>
          <a:xfrm>
            <a:off x="838200" y="1400175"/>
            <a:ext cx="10515600" cy="4776788"/>
          </a:xfrm>
        </p:spPr>
        <p:txBody>
          <a:bodyPr>
            <a:normAutofit/>
          </a:bodyPr>
          <a:lstStyle/>
          <a:p>
            <a:pPr marL="0" indent="0">
              <a:buNone/>
            </a:pPr>
            <a:r>
              <a:rPr lang="en-US" sz="2000" b="1" dirty="0">
                <a:latin typeface="Aptos Display" panose="020B0004020202020204" pitchFamily="34" charset="0"/>
              </a:rPr>
              <a:t>Other Details</a:t>
            </a:r>
          </a:p>
          <a:p>
            <a:pPr marL="0" indent="0">
              <a:buNone/>
            </a:pPr>
            <a:r>
              <a:rPr lang="en-US" sz="1800" dirty="0">
                <a:latin typeface="Aptos" panose="020B0004020202020204" pitchFamily="34" charset="0"/>
              </a:rPr>
              <a:t>List any resources needed for the event (e.g. speakers, projectors or monitors, catering, etc.) as well as how the event will be advertised. You can follow the template below:</a:t>
            </a:r>
          </a:p>
          <a:p>
            <a:pPr marL="0" indent="0">
              <a:buNone/>
            </a:pPr>
            <a:endParaRPr lang="en-US" sz="1800" dirty="0">
              <a:latin typeface="Aptos Display"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pic>
        <p:nvPicPr>
          <p:cNvPr id="6" name="Picture 5">
            <a:extLst>
              <a:ext uri="{FF2B5EF4-FFF2-40B4-BE49-F238E27FC236}">
                <a16:creationId xmlns:a16="http://schemas.microsoft.com/office/drawing/2014/main" id="{56FFDF0F-9BA0-39F1-7340-CC3B45F35057}"/>
              </a:ext>
            </a:extLst>
          </p:cNvPr>
          <p:cNvPicPr>
            <a:picLocks noChangeAspect="1"/>
          </p:cNvPicPr>
          <p:nvPr/>
        </p:nvPicPr>
        <p:blipFill>
          <a:blip r:embed="rId2"/>
          <a:stretch>
            <a:fillRect/>
          </a:stretch>
        </p:blipFill>
        <p:spPr>
          <a:xfrm>
            <a:off x="1188435" y="2605548"/>
            <a:ext cx="9815129" cy="365534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EE13B5A-4376-3EC4-1D24-11206FEDDD09}"/>
              </a:ext>
            </a:extLst>
          </p:cNvPr>
          <p:cNvSpPr>
            <a:spLocks noGrp="1"/>
          </p:cNvSpPr>
          <p:nvPr>
            <p:ph type="sldNum" sz="quarter" idx="12"/>
          </p:nvPr>
        </p:nvSpPr>
        <p:spPr/>
        <p:txBody>
          <a:bodyPr/>
          <a:lstStyle/>
          <a:p>
            <a:fld id="{3E648CF5-78AA-B944-B6CE-E566DD150A34}" type="slidenum">
              <a:rPr lang="en-US" smtClean="0"/>
              <a:t>11</a:t>
            </a:fld>
            <a:endParaRPr lang="en-US"/>
          </a:p>
        </p:txBody>
      </p:sp>
    </p:spTree>
    <p:extLst>
      <p:ext uri="{BB962C8B-B14F-4D97-AF65-F5344CB8AC3E}">
        <p14:creationId xmlns:p14="http://schemas.microsoft.com/office/powerpoint/2010/main" val="220583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1FBB-2161-D2AA-C7E5-C69164A71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205F6-09FC-B77F-6FD9-145CF03AE378}"/>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Catering with the FSU</a:t>
            </a:r>
          </a:p>
        </p:txBody>
      </p:sp>
      <p:sp>
        <p:nvSpPr>
          <p:cNvPr id="8" name="Content Placeholder 2">
            <a:extLst>
              <a:ext uri="{FF2B5EF4-FFF2-40B4-BE49-F238E27FC236}">
                <a16:creationId xmlns:a16="http://schemas.microsoft.com/office/drawing/2014/main" id="{E263B4CB-09A3-770F-A18B-1C765E2C5DFE}"/>
              </a:ext>
            </a:extLst>
          </p:cNvPr>
          <p:cNvSpPr>
            <a:spLocks noGrp="1"/>
          </p:cNvSpPr>
          <p:nvPr>
            <p:ph idx="1"/>
          </p:nvPr>
        </p:nvSpPr>
        <p:spPr>
          <a:xfrm>
            <a:off x="838200" y="1400175"/>
            <a:ext cx="5648325" cy="4776788"/>
          </a:xfrm>
        </p:spPr>
        <p:txBody>
          <a:bodyPr>
            <a:normAutofit/>
          </a:bodyPr>
          <a:lstStyle/>
          <a:p>
            <a:pPr marL="0" indent="0">
              <a:buNone/>
            </a:pPr>
            <a:r>
              <a:rPr lang="en-US" sz="1800" dirty="0">
                <a:latin typeface="Aptos" panose="020B0004020202020204" pitchFamily="34" charset="0"/>
              </a:rPr>
              <a:t>Clubs can book catering for approved events through the FSU at a 50% discount </a:t>
            </a:r>
            <a:r>
              <a:rPr lang="en-US" sz="1800" b="1" dirty="0">
                <a:latin typeface="Aptos" panose="020B0004020202020204" pitchFamily="34" charset="0"/>
              </a:rPr>
              <a:t>within FSU Spaces, </a:t>
            </a:r>
            <a:r>
              <a:rPr lang="en-US" sz="1800" dirty="0">
                <a:latin typeface="Aptos" panose="020B0004020202020204" pitchFamily="34" charset="0"/>
              </a:rPr>
              <a:t>subject to availability. This is directly charged back to a Club Account if the club is eligible for funding. </a:t>
            </a:r>
          </a:p>
          <a:p>
            <a:pPr marL="0" indent="0">
              <a:buNone/>
            </a:pPr>
            <a:r>
              <a:rPr lang="en-US" sz="1800" dirty="0">
                <a:latin typeface="Aptos" panose="020B0004020202020204" pitchFamily="34" charset="0"/>
              </a:rPr>
              <a:t>Check </a:t>
            </a:r>
            <a:r>
              <a:rPr lang="en-US" sz="1800" dirty="0">
                <a:latin typeface="Aptos" panose="020B0004020202020204" pitchFamily="34" charset="0"/>
                <a:hlinkClick r:id="rId2"/>
              </a:rPr>
              <a:t>https://www.fsu.ca/catering</a:t>
            </a:r>
            <a:r>
              <a:rPr lang="en-US" sz="1800" dirty="0">
                <a:latin typeface="Aptos" panose="020B0004020202020204" pitchFamily="34" charset="0"/>
              </a:rPr>
              <a:t> for the menu and list each item and amount you would like to order in your Event Application Form. Instructions on how to confirm catering orders will be sent after an event is  approved, along with the invoice after final confirmation.</a:t>
            </a:r>
          </a:p>
          <a:p>
            <a:pPr marL="0" indent="0">
              <a:buNone/>
            </a:pPr>
            <a:r>
              <a:rPr lang="en-US" sz="1800" dirty="0">
                <a:latin typeface="Aptos" panose="020B0004020202020204" pitchFamily="34" charset="0"/>
              </a:rPr>
              <a:t>Specific catering requests must be submitted one (1) month in advance and there are no guarantees that the items can be provided. Note that </a:t>
            </a:r>
            <a:r>
              <a:rPr lang="en-US" sz="1800" b="1" dirty="0">
                <a:latin typeface="Aptos" panose="020B0004020202020204" pitchFamily="34" charset="0"/>
              </a:rPr>
              <a:t>no outside food is permitted </a:t>
            </a:r>
            <a:r>
              <a:rPr lang="en-US" sz="1800" dirty="0">
                <a:latin typeface="Aptos" panose="020B0004020202020204" pitchFamily="34" charset="0"/>
              </a:rPr>
              <a:t>in FSU or Fanshawe College spaces.</a:t>
            </a:r>
          </a:p>
        </p:txBody>
      </p:sp>
      <p:pic>
        <p:nvPicPr>
          <p:cNvPr id="4" name="Picture 3">
            <a:extLst>
              <a:ext uri="{FF2B5EF4-FFF2-40B4-BE49-F238E27FC236}">
                <a16:creationId xmlns:a16="http://schemas.microsoft.com/office/drawing/2014/main" id="{4F7BD622-5D2A-B539-5C80-313B2B1CFF96}"/>
              </a:ext>
            </a:extLst>
          </p:cNvPr>
          <p:cNvPicPr>
            <a:picLocks noChangeAspect="1"/>
          </p:cNvPicPr>
          <p:nvPr/>
        </p:nvPicPr>
        <p:blipFill>
          <a:blip r:embed="rId3"/>
          <a:stretch>
            <a:fillRect/>
          </a:stretch>
        </p:blipFill>
        <p:spPr>
          <a:xfrm>
            <a:off x="6894862" y="1400176"/>
            <a:ext cx="4458938" cy="485775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9636BC25-1B5B-AB0B-C4CE-7792EF3F19B1}"/>
              </a:ext>
            </a:extLst>
          </p:cNvPr>
          <p:cNvSpPr>
            <a:spLocks noGrp="1"/>
          </p:cNvSpPr>
          <p:nvPr>
            <p:ph type="sldNum" sz="quarter" idx="12"/>
          </p:nvPr>
        </p:nvSpPr>
        <p:spPr/>
        <p:txBody>
          <a:bodyPr/>
          <a:lstStyle/>
          <a:p>
            <a:fld id="{3E648CF5-78AA-B944-B6CE-E566DD150A34}" type="slidenum">
              <a:rPr lang="en-US" smtClean="0"/>
              <a:t>12</a:t>
            </a:fld>
            <a:endParaRPr lang="en-US"/>
          </a:p>
        </p:txBody>
      </p:sp>
    </p:spTree>
    <p:extLst>
      <p:ext uri="{BB962C8B-B14F-4D97-AF65-F5344CB8AC3E}">
        <p14:creationId xmlns:p14="http://schemas.microsoft.com/office/powerpoint/2010/main" val="154558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6290-8DD3-A408-470D-25B6AFE73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E43EC-02BF-D93B-1A52-9E6173DB2A49}"/>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Advertising with the FSU</a:t>
            </a:r>
          </a:p>
        </p:txBody>
      </p:sp>
      <p:sp>
        <p:nvSpPr>
          <p:cNvPr id="8" name="Content Placeholder 2">
            <a:extLst>
              <a:ext uri="{FF2B5EF4-FFF2-40B4-BE49-F238E27FC236}">
                <a16:creationId xmlns:a16="http://schemas.microsoft.com/office/drawing/2014/main" id="{7E8434A0-996F-CE90-56C5-08D9C8ED5E28}"/>
              </a:ext>
            </a:extLst>
          </p:cNvPr>
          <p:cNvSpPr>
            <a:spLocks noGrp="1"/>
          </p:cNvSpPr>
          <p:nvPr>
            <p:ph idx="1"/>
          </p:nvPr>
        </p:nvSpPr>
        <p:spPr>
          <a:xfrm>
            <a:off x="838200" y="1400175"/>
            <a:ext cx="5972175" cy="4776788"/>
          </a:xfrm>
        </p:spPr>
        <p:txBody>
          <a:bodyPr>
            <a:normAutofit/>
          </a:bodyPr>
          <a:lstStyle/>
          <a:p>
            <a:pPr marL="0" indent="0">
              <a:buNone/>
            </a:pPr>
            <a:r>
              <a:rPr lang="en-US" sz="1800" dirty="0">
                <a:latin typeface="Aptos" panose="020B0004020202020204" pitchFamily="34" charset="0"/>
              </a:rPr>
              <a:t>Club events, along with the club itself, can be advertised in different ways! These can be listed on </a:t>
            </a:r>
            <a:r>
              <a:rPr lang="en-US" sz="1800" dirty="0">
                <a:latin typeface="Aptos" panose="020B0004020202020204" pitchFamily="34" charset="0"/>
                <a:hlinkClick r:id="rId2"/>
              </a:rPr>
              <a:t>www.fsu.ca/events</a:t>
            </a:r>
            <a:r>
              <a:rPr lang="en-US" sz="1800" dirty="0">
                <a:latin typeface="Aptos" panose="020B0004020202020204" pitchFamily="34" charset="0"/>
              </a:rPr>
              <a:t>, posted on FSU Social Media, and posters can be put up around campus. Clubs are mostly responsible for creating the publication materials for their advertising; however, they can request for help from a FSU Graphic Designer.</a:t>
            </a:r>
          </a:p>
          <a:p>
            <a:pPr marL="0" indent="0">
              <a:buNone/>
            </a:pPr>
            <a:endParaRPr lang="en-US" sz="1800" dirty="0">
              <a:latin typeface="Aptos" panose="020B0004020202020204" pitchFamily="34" charset="0"/>
            </a:endParaRPr>
          </a:p>
          <a:p>
            <a:pPr marL="0" indent="0">
              <a:buNone/>
            </a:pPr>
            <a:r>
              <a:rPr lang="en-US" sz="1800" i="1" u="sng" dirty="0">
                <a:latin typeface="Aptos Display" panose="020B0004020202020204" pitchFamily="34" charset="0"/>
              </a:rPr>
              <a:t>Events Site Listing</a:t>
            </a:r>
          </a:p>
          <a:p>
            <a:pPr marL="0" indent="0">
              <a:buNone/>
            </a:pPr>
            <a:r>
              <a:rPr lang="en-US" sz="1800" dirty="0">
                <a:latin typeface="Aptos" panose="020B0004020202020204" pitchFamily="34" charset="0"/>
              </a:rPr>
              <a:t>To add your club event to the FSU Event listings, include a brief description of the event and a 1280 x 670 banner.</a:t>
            </a:r>
          </a:p>
          <a:p>
            <a:pPr marL="0" indent="0">
              <a:buNone/>
            </a:pPr>
            <a:r>
              <a:rPr lang="en-US" sz="1800" i="1" u="sng" dirty="0">
                <a:latin typeface="Aptos Display" panose="020B0004020202020204" pitchFamily="34" charset="0"/>
              </a:rPr>
              <a:t>FSU Social Media</a:t>
            </a:r>
          </a:p>
          <a:p>
            <a:pPr marL="0" indent="0">
              <a:buNone/>
            </a:pPr>
            <a:r>
              <a:rPr lang="en-US" sz="1800" dirty="0">
                <a:latin typeface="Aptos" panose="020B0004020202020204" pitchFamily="34" charset="0"/>
              </a:rPr>
              <a:t>To have your event or club promoted on FSU social media, write up a caption and include a 1080 x 1350 graphic. Optionally, clubs can post this on their own social media pages and request that the FSU shares it on social media stories/reels.</a:t>
            </a: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pic>
        <p:nvPicPr>
          <p:cNvPr id="4" name="Picture 3">
            <a:extLst>
              <a:ext uri="{FF2B5EF4-FFF2-40B4-BE49-F238E27FC236}">
                <a16:creationId xmlns:a16="http://schemas.microsoft.com/office/drawing/2014/main" id="{6EF7EC36-FC3E-E1D6-5737-DA3605E9BCDA}"/>
              </a:ext>
            </a:extLst>
          </p:cNvPr>
          <p:cNvPicPr>
            <a:picLocks noChangeAspect="1"/>
          </p:cNvPicPr>
          <p:nvPr/>
        </p:nvPicPr>
        <p:blipFill>
          <a:blip r:embed="rId3"/>
          <a:stretch>
            <a:fillRect/>
          </a:stretch>
        </p:blipFill>
        <p:spPr>
          <a:xfrm>
            <a:off x="7291952" y="1468269"/>
            <a:ext cx="4446481" cy="4708694"/>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E0E0E92E-4C80-1B98-E268-C88BC384D70A}"/>
              </a:ext>
            </a:extLst>
          </p:cNvPr>
          <p:cNvSpPr>
            <a:spLocks noGrp="1"/>
          </p:cNvSpPr>
          <p:nvPr>
            <p:ph type="sldNum" sz="quarter" idx="12"/>
          </p:nvPr>
        </p:nvSpPr>
        <p:spPr/>
        <p:txBody>
          <a:bodyPr/>
          <a:lstStyle/>
          <a:p>
            <a:fld id="{3E648CF5-78AA-B944-B6CE-E566DD150A34}" type="slidenum">
              <a:rPr lang="en-US" smtClean="0"/>
              <a:t>13</a:t>
            </a:fld>
            <a:endParaRPr lang="en-US"/>
          </a:p>
        </p:txBody>
      </p:sp>
    </p:spTree>
    <p:extLst>
      <p:ext uri="{BB962C8B-B14F-4D97-AF65-F5344CB8AC3E}">
        <p14:creationId xmlns:p14="http://schemas.microsoft.com/office/powerpoint/2010/main" val="152810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0298-7951-2297-E50A-18D356C99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71B15-D30B-9302-5BBD-74DAF3E880A7}"/>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Advertising with the FSU</a:t>
            </a:r>
          </a:p>
        </p:txBody>
      </p:sp>
      <p:sp>
        <p:nvSpPr>
          <p:cNvPr id="8" name="Content Placeholder 2">
            <a:extLst>
              <a:ext uri="{FF2B5EF4-FFF2-40B4-BE49-F238E27FC236}">
                <a16:creationId xmlns:a16="http://schemas.microsoft.com/office/drawing/2014/main" id="{40E8197D-9D8E-018C-2EA5-55BDD09C3042}"/>
              </a:ext>
            </a:extLst>
          </p:cNvPr>
          <p:cNvSpPr>
            <a:spLocks noGrp="1"/>
          </p:cNvSpPr>
          <p:nvPr>
            <p:ph idx="1"/>
          </p:nvPr>
        </p:nvSpPr>
        <p:spPr>
          <a:xfrm>
            <a:off x="838200" y="1400175"/>
            <a:ext cx="6389450" cy="4776788"/>
          </a:xfrm>
        </p:spPr>
        <p:txBody>
          <a:bodyPr>
            <a:normAutofit lnSpcReduction="10000"/>
          </a:bodyPr>
          <a:lstStyle/>
          <a:p>
            <a:pPr marL="0" indent="0">
              <a:buNone/>
            </a:pPr>
            <a:r>
              <a:rPr lang="en-US" sz="1800" i="1" u="sng" dirty="0">
                <a:latin typeface="Aptos" panose="020B0004020202020204" pitchFamily="34" charset="0"/>
              </a:rPr>
              <a:t>Bulletin Board Posters</a:t>
            </a:r>
          </a:p>
          <a:p>
            <a:pPr marL="0" indent="0">
              <a:buNone/>
            </a:pPr>
            <a:r>
              <a:rPr lang="en-US" sz="1800" dirty="0">
                <a:latin typeface="Aptos" panose="020B0004020202020204" pitchFamily="34" charset="0"/>
              </a:rPr>
              <a:t>There are over 50 FSU Bulletin Boards all over campus. Included in the Event Application Form, as well as on the FSU Clubs website, is a link to the downloadable template for posters. You can attach your graphic to the template and upload it to your application form. </a:t>
            </a:r>
          </a:p>
          <a:p>
            <a:pPr marL="0" indent="0">
              <a:buNone/>
            </a:pPr>
            <a:r>
              <a:rPr lang="en-US" sz="1800" dirty="0">
                <a:latin typeface="Aptos" panose="020B0004020202020204" pitchFamily="34" charset="0"/>
              </a:rPr>
              <a:t>After the event and the poster are approved, clubs have the option to print the posters themselves and submit the receipt for reimbursement from their club funds. Alternatively, the FSU can print the posters, and printing costs would be deducted from the club funds. The FSU Poster Team is responsible for posting these on the bulletin boards every week.</a:t>
            </a:r>
          </a:p>
          <a:p>
            <a:pPr marL="0" indent="0">
              <a:buNone/>
            </a:pPr>
            <a:r>
              <a:rPr lang="en-US" sz="1800" u="sng" dirty="0">
                <a:latin typeface="Aptos" panose="020B0004020202020204" pitchFamily="34" charset="0"/>
              </a:rPr>
              <a:t>Tips!</a:t>
            </a:r>
          </a:p>
          <a:p>
            <a:pPr marL="0" indent="0">
              <a:buNone/>
            </a:pPr>
            <a:r>
              <a:rPr lang="en-US" sz="1800" dirty="0">
                <a:latin typeface="Aptos" panose="020B0004020202020204" pitchFamily="34" charset="0"/>
              </a:rPr>
              <a:t>Posters should include as much information as possible</a:t>
            </a:r>
            <a:br>
              <a:rPr lang="en-US" sz="1800" dirty="0">
                <a:latin typeface="Aptos" panose="020B0004020202020204" pitchFamily="34" charset="0"/>
              </a:rPr>
            </a:br>
            <a:r>
              <a:rPr lang="en-US" sz="1800" dirty="0">
                <a:latin typeface="Aptos" panose="020B0004020202020204" pitchFamily="34" charset="0"/>
              </a:rPr>
              <a:t>Ex: Date, Time/Duration, Exact Location.</a:t>
            </a:r>
          </a:p>
          <a:p>
            <a:pPr marL="0" indent="0">
              <a:buNone/>
            </a:pPr>
            <a:r>
              <a:rPr lang="en-US" sz="1800" dirty="0">
                <a:latin typeface="Aptos" panose="020B0004020202020204" pitchFamily="34" charset="0"/>
              </a:rPr>
              <a:t>If the club will be handling printing on their own, please print approximately. 30 copies after poster approval.</a:t>
            </a:r>
          </a:p>
          <a:p>
            <a:pPr marL="0" indent="0">
              <a:buNone/>
            </a:pPr>
            <a:endParaRPr lang="en-US" sz="1800" dirty="0">
              <a:latin typeface="Aptos Display" panose="020B0004020202020204" pitchFamily="34" charset="0"/>
            </a:endParaRPr>
          </a:p>
          <a:p>
            <a:pPr marL="0" indent="0">
              <a:buNone/>
            </a:pPr>
            <a:endParaRPr lang="en-US" sz="1800" dirty="0">
              <a:latin typeface="Aptos Display" panose="020B0004020202020204" pitchFamily="34" charset="0"/>
            </a:endParaRPr>
          </a:p>
          <a:p>
            <a:pPr marL="0" indent="0">
              <a:buNone/>
            </a:pPr>
            <a:endParaRPr lang="en-US" sz="1800" dirty="0">
              <a:latin typeface="Aptos Display" panose="020B0004020202020204" pitchFamily="34" charset="0"/>
            </a:endParaRPr>
          </a:p>
        </p:txBody>
      </p:sp>
      <p:pic>
        <p:nvPicPr>
          <p:cNvPr id="5" name="Picture 4">
            <a:extLst>
              <a:ext uri="{FF2B5EF4-FFF2-40B4-BE49-F238E27FC236}">
                <a16:creationId xmlns:a16="http://schemas.microsoft.com/office/drawing/2014/main" id="{7D0C026F-AC1F-5C82-B858-FF287D3FE101}"/>
              </a:ext>
            </a:extLst>
          </p:cNvPr>
          <p:cNvPicPr>
            <a:picLocks noChangeAspect="1"/>
          </p:cNvPicPr>
          <p:nvPr/>
        </p:nvPicPr>
        <p:blipFill>
          <a:blip r:embed="rId2"/>
          <a:stretch>
            <a:fillRect/>
          </a:stretch>
        </p:blipFill>
        <p:spPr>
          <a:xfrm>
            <a:off x="7818569" y="1233535"/>
            <a:ext cx="3686238" cy="477678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69C781C-EC4B-1250-F2A3-E6C9FF68E58A}"/>
              </a:ext>
            </a:extLst>
          </p:cNvPr>
          <p:cNvSpPr>
            <a:spLocks noGrp="1"/>
          </p:cNvSpPr>
          <p:nvPr>
            <p:ph type="sldNum" sz="quarter" idx="12"/>
          </p:nvPr>
        </p:nvSpPr>
        <p:spPr/>
        <p:txBody>
          <a:bodyPr/>
          <a:lstStyle/>
          <a:p>
            <a:fld id="{3E648CF5-78AA-B944-B6CE-E566DD150A34}" type="slidenum">
              <a:rPr lang="en-US" smtClean="0"/>
              <a:t>14</a:t>
            </a:fld>
            <a:endParaRPr lang="en-US"/>
          </a:p>
        </p:txBody>
      </p:sp>
    </p:spTree>
    <p:extLst>
      <p:ext uri="{BB962C8B-B14F-4D97-AF65-F5344CB8AC3E}">
        <p14:creationId xmlns:p14="http://schemas.microsoft.com/office/powerpoint/2010/main" val="14243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F3903-8500-0563-3C37-1239EF762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4EAE7-0776-07DB-8175-C12CFB18D224}"/>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Event &amp; Activity Application Form</a:t>
            </a:r>
          </a:p>
        </p:txBody>
      </p:sp>
      <p:sp>
        <p:nvSpPr>
          <p:cNvPr id="7" name="Content Placeholder 2">
            <a:extLst>
              <a:ext uri="{FF2B5EF4-FFF2-40B4-BE49-F238E27FC236}">
                <a16:creationId xmlns:a16="http://schemas.microsoft.com/office/drawing/2014/main" id="{284EF90B-A448-F79F-5A8F-CFBF8D2E61A7}"/>
              </a:ext>
            </a:extLst>
          </p:cNvPr>
          <p:cNvSpPr txBox="1">
            <a:spLocks/>
          </p:cNvSpPr>
          <p:nvPr/>
        </p:nvSpPr>
        <p:spPr>
          <a:xfrm>
            <a:off x="838200" y="1400175"/>
            <a:ext cx="10515600" cy="4776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ptos" panose="020B0004020202020204" pitchFamily="34" charset="0"/>
              </a:rPr>
              <a:t>Once your Event Application Form has been submitted, the FSU Executive Committee will review the submission and inform the club of whether the event is approved or not. </a:t>
            </a:r>
          </a:p>
          <a:p>
            <a:pPr marL="0" indent="0">
              <a:buFont typeface="Arial" panose="020B0604020202020204" pitchFamily="34" charset="0"/>
              <a:buNone/>
            </a:pPr>
            <a:endParaRPr lang="en-US" sz="1800" dirty="0">
              <a:latin typeface="Aptos" panose="020B0004020202020204" pitchFamily="34" charset="0"/>
            </a:endParaRPr>
          </a:p>
          <a:p>
            <a:pPr marL="0" indent="0">
              <a:buFont typeface="Arial" panose="020B0604020202020204" pitchFamily="34" charset="0"/>
              <a:buNone/>
            </a:pPr>
            <a:r>
              <a:rPr lang="en-US" sz="1800" dirty="0">
                <a:latin typeface="Aptos" panose="020B0004020202020204" pitchFamily="34" charset="0"/>
              </a:rPr>
              <a:t>Only after approval can the club proceed with subsequent planning and preparation:</a:t>
            </a:r>
          </a:p>
          <a:p>
            <a:r>
              <a:rPr lang="en-US" sz="1800" dirty="0">
                <a:latin typeface="Aptos" panose="020B0004020202020204" pitchFamily="34" charset="0"/>
              </a:rPr>
              <a:t>Securing the event location: Confirm with the FSU Clubs team or Conference Centre whether the selected location is available during the time and date of your event.</a:t>
            </a:r>
          </a:p>
          <a:p>
            <a:r>
              <a:rPr lang="en-US" sz="1800" dirty="0">
                <a:latin typeface="Aptos" panose="020B0004020202020204" pitchFamily="34" charset="0"/>
              </a:rPr>
              <a:t>Confirm catering order: After an Event Application is approved, the FSU Hospitality team will send an invoice to confirm your catering order and the amount that would be deducted from the club funds.</a:t>
            </a:r>
          </a:p>
          <a:p>
            <a:r>
              <a:rPr lang="en-US" sz="1800" dirty="0">
                <a:latin typeface="Aptos" panose="020B0004020202020204" pitchFamily="34" charset="0"/>
              </a:rPr>
              <a:t>Purchasing items/materials: Prizes, decoration, etc. can only be bought after approval. Remember to keep the receipts for reimbursement!</a:t>
            </a:r>
          </a:p>
          <a:p>
            <a:endParaRPr lang="en-US" sz="1800" dirty="0">
              <a:latin typeface="Aptos" panose="020B0004020202020204" pitchFamily="34" charset="0"/>
            </a:endParaRPr>
          </a:p>
          <a:p>
            <a:endParaRPr lang="en-US" sz="1800" dirty="0">
              <a:latin typeface="Aptos" panose="020B0004020202020204" pitchFamily="34" charset="0"/>
            </a:endParaRPr>
          </a:p>
          <a:p>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4A7D4594-F4F2-20C8-BC7F-7B11DD9E70A0}"/>
              </a:ext>
            </a:extLst>
          </p:cNvPr>
          <p:cNvSpPr>
            <a:spLocks noGrp="1"/>
          </p:cNvSpPr>
          <p:nvPr>
            <p:ph type="sldNum" sz="quarter" idx="12"/>
          </p:nvPr>
        </p:nvSpPr>
        <p:spPr/>
        <p:txBody>
          <a:bodyPr/>
          <a:lstStyle/>
          <a:p>
            <a:fld id="{3E648CF5-78AA-B944-B6CE-E566DD150A34}" type="slidenum">
              <a:rPr lang="en-US" smtClean="0"/>
              <a:t>15</a:t>
            </a:fld>
            <a:endParaRPr lang="en-US"/>
          </a:p>
        </p:txBody>
      </p:sp>
    </p:spTree>
    <p:extLst>
      <p:ext uri="{BB962C8B-B14F-4D97-AF65-F5344CB8AC3E}">
        <p14:creationId xmlns:p14="http://schemas.microsoft.com/office/powerpoint/2010/main" val="243918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92854-E99F-3C1D-91E2-C2DC19DAE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FBD58-6BE1-DF21-C4C9-32B8FCD0A6BA}"/>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Funding and Reimbursements</a:t>
            </a:r>
          </a:p>
        </p:txBody>
      </p:sp>
      <p:sp>
        <p:nvSpPr>
          <p:cNvPr id="7" name="Content Placeholder 2">
            <a:extLst>
              <a:ext uri="{FF2B5EF4-FFF2-40B4-BE49-F238E27FC236}">
                <a16:creationId xmlns:a16="http://schemas.microsoft.com/office/drawing/2014/main" id="{E579AF83-BEDD-81C9-52B7-4A9182DC0422}"/>
              </a:ext>
            </a:extLst>
          </p:cNvPr>
          <p:cNvSpPr txBox="1">
            <a:spLocks/>
          </p:cNvSpPr>
          <p:nvPr/>
        </p:nvSpPr>
        <p:spPr>
          <a:xfrm>
            <a:off x="838200" y="1400175"/>
            <a:ext cx="10515600" cy="4776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ptos" panose="020B0004020202020204" pitchFamily="34" charset="0"/>
              </a:rPr>
              <a:t>If an FSU Club has a </a:t>
            </a:r>
            <a:r>
              <a:rPr lang="en-US" sz="2000" b="1" dirty="0">
                <a:latin typeface="Aptos" panose="020B0004020202020204" pitchFamily="34" charset="0"/>
              </a:rPr>
              <a:t>minimum of ten (10) members</a:t>
            </a:r>
            <a:r>
              <a:rPr lang="en-US" sz="2000" dirty="0">
                <a:latin typeface="Aptos" panose="020B0004020202020204" pitchFamily="34" charset="0"/>
              </a:rPr>
              <a:t>, they are eligible for funding of </a:t>
            </a:r>
            <a:r>
              <a:rPr lang="en-US" sz="2000" b="1" dirty="0">
                <a:latin typeface="Aptos" panose="020B0004020202020204" pitchFamily="34" charset="0"/>
              </a:rPr>
              <a:t>$750 per academic year</a:t>
            </a:r>
            <a:r>
              <a:rPr lang="en-US" sz="2000" dirty="0">
                <a:latin typeface="Aptos" panose="020B0004020202020204" pitchFamily="34" charset="0"/>
              </a:rPr>
              <a:t>, and they will be assigned a Club account. This is received based on reimbursement for expenses incurred in activities. Reimbursements are subject to review and approval by the FSU.</a:t>
            </a:r>
            <a:br>
              <a:rPr lang="en-US" sz="2000" dirty="0">
                <a:latin typeface="Aptos" panose="020B0004020202020204" pitchFamily="34" charset="0"/>
              </a:rPr>
            </a:br>
            <a:endParaRPr lang="en-US" sz="2000" dirty="0">
              <a:latin typeface="Aptos" panose="020B0004020202020204" pitchFamily="34" charset="0"/>
            </a:endParaRPr>
          </a:p>
          <a:p>
            <a:pPr marL="0" indent="0">
              <a:buFont typeface="Arial" panose="020B0604020202020204" pitchFamily="34" charset="0"/>
              <a:buNone/>
            </a:pPr>
            <a:r>
              <a:rPr lang="en-US" sz="2000" b="1" dirty="0">
                <a:latin typeface="Aptos" panose="020B0004020202020204" pitchFamily="34" charset="0"/>
              </a:rPr>
              <a:t>Collected funds </a:t>
            </a:r>
            <a:r>
              <a:rPr lang="en-US" sz="2000" dirty="0">
                <a:latin typeface="Aptos" panose="020B0004020202020204" pitchFamily="34" charset="0"/>
              </a:rPr>
              <a:t>must be deposited into their internal Club account, and all deposited funds must be used within the current academic year. The Club must maintain detailed and updated financial records using the </a:t>
            </a:r>
            <a:r>
              <a:rPr lang="en-US" sz="2000" b="1" dirty="0">
                <a:latin typeface="Aptos" panose="020B0004020202020204" pitchFamily="34" charset="0"/>
                <a:hlinkClick r:id="rId2"/>
              </a:rPr>
              <a:t>Semester Financial Report </a:t>
            </a:r>
            <a:r>
              <a:rPr lang="en-US" sz="2000" dirty="0">
                <a:latin typeface="Aptos" panose="020B0004020202020204" pitchFamily="34" charset="0"/>
              </a:rPr>
              <a:t>available on the </a:t>
            </a:r>
            <a:r>
              <a:rPr lang="en-US" sz="2000" dirty="0">
                <a:latin typeface="Aptos" panose="020B0004020202020204" pitchFamily="34" charset="0"/>
                <a:hlinkClick r:id="rId3"/>
              </a:rPr>
              <a:t>fsu.ca/clubs</a:t>
            </a:r>
            <a:r>
              <a:rPr lang="en-US" sz="2000" dirty="0">
                <a:latin typeface="Aptos" panose="020B0004020202020204" pitchFamily="34" charset="0"/>
              </a:rPr>
              <a:t> site. </a:t>
            </a:r>
          </a:p>
          <a:p>
            <a:pPr marL="0" indent="0">
              <a:buFont typeface="Arial" panose="020B0604020202020204" pitchFamily="34" charset="0"/>
              <a:buNone/>
            </a:pPr>
            <a:r>
              <a:rPr lang="en-US" sz="2000" dirty="0">
                <a:latin typeface="Aptos" panose="020B0004020202020204" pitchFamily="34" charset="0"/>
              </a:rPr>
              <a:t>* Failure to submit the Semester Financial Report will result in the de-ratification of the Club.</a:t>
            </a:r>
          </a:p>
          <a:p>
            <a:pPr marL="0" indent="0">
              <a:buFont typeface="Arial" panose="020B0604020202020204" pitchFamily="34" charset="0"/>
              <a:buNone/>
            </a:pPr>
            <a:endParaRPr lang="en-US" sz="2000" dirty="0">
              <a:latin typeface="Aptos" panose="020B0004020202020204" pitchFamily="34" charset="0"/>
            </a:endParaRPr>
          </a:p>
          <a:p>
            <a:pPr marL="0" indent="0">
              <a:buFont typeface="Arial" panose="020B0604020202020204" pitchFamily="34" charset="0"/>
              <a:buNone/>
            </a:pPr>
            <a:r>
              <a:rPr lang="en-US" sz="2000" dirty="0">
                <a:latin typeface="Aptos" panose="020B0004020202020204" pitchFamily="34" charset="0"/>
              </a:rPr>
              <a:t>When a </a:t>
            </a:r>
            <a:r>
              <a:rPr lang="en-US" sz="2000" b="1" dirty="0">
                <a:latin typeface="Aptos" panose="020B0004020202020204" pitchFamily="34" charset="0"/>
                <a:hlinkClick r:id="rId4"/>
              </a:rPr>
              <a:t>Funding Reimbursement Form </a:t>
            </a:r>
            <a:r>
              <a:rPr lang="en-US" sz="2000" dirty="0">
                <a:latin typeface="Aptos" panose="020B0004020202020204" pitchFamily="34" charset="0"/>
              </a:rPr>
              <a:t>is received, the completed form and attached receipts will be reviewed. </a:t>
            </a:r>
            <a:r>
              <a:rPr lang="en-US" sz="2000" b="1" dirty="0">
                <a:latin typeface="Aptos" panose="020B0004020202020204" pitchFamily="34" charset="0"/>
              </a:rPr>
              <a:t>Original receipts</a:t>
            </a:r>
            <a:r>
              <a:rPr lang="en-US" sz="2000" dirty="0">
                <a:latin typeface="Aptos" panose="020B0004020202020204" pitchFamily="34" charset="0"/>
              </a:rPr>
              <a:t> must be included with the submitted form. If approved, the reimbursement will be issued to the Treasurer via electronic funds transfer (EFT) into a Canadian bank account.</a:t>
            </a:r>
          </a:p>
          <a:p>
            <a:pPr marL="0" indent="0">
              <a:buFont typeface="Arial" panose="020B0604020202020204" pitchFamily="34" charset="0"/>
              <a:buNone/>
            </a:pPr>
            <a:endParaRPr lang="en-US" sz="2000" dirty="0">
              <a:latin typeface="Aptos" panose="020B0004020202020204" pitchFamily="34" charset="0"/>
            </a:endParaRPr>
          </a:p>
          <a:p>
            <a:pPr marL="0" indent="0">
              <a:buFont typeface="Arial" panose="020B0604020202020204" pitchFamily="34" charset="0"/>
              <a:buNone/>
            </a:pPr>
            <a:endParaRPr lang="en-US" sz="20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7982B30C-538E-8E3A-A48C-89F28965A388}"/>
              </a:ext>
            </a:extLst>
          </p:cNvPr>
          <p:cNvSpPr>
            <a:spLocks noGrp="1"/>
          </p:cNvSpPr>
          <p:nvPr>
            <p:ph type="sldNum" sz="quarter" idx="12"/>
          </p:nvPr>
        </p:nvSpPr>
        <p:spPr/>
        <p:txBody>
          <a:bodyPr/>
          <a:lstStyle/>
          <a:p>
            <a:fld id="{3E648CF5-78AA-B944-B6CE-E566DD150A34}" type="slidenum">
              <a:rPr lang="en-US" smtClean="0"/>
              <a:t>16</a:t>
            </a:fld>
            <a:endParaRPr lang="en-US"/>
          </a:p>
        </p:txBody>
      </p:sp>
    </p:spTree>
    <p:extLst>
      <p:ext uri="{BB962C8B-B14F-4D97-AF65-F5344CB8AC3E}">
        <p14:creationId xmlns:p14="http://schemas.microsoft.com/office/powerpoint/2010/main" val="330390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81E6-3D34-FFE5-F5F0-C5D54EBFB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9C08D-BB59-6B81-810C-B340651479B6}"/>
              </a:ext>
            </a:extLst>
          </p:cNvPr>
          <p:cNvSpPr>
            <a:spLocks noGrp="1"/>
          </p:cNvSpPr>
          <p:nvPr>
            <p:ph type="title"/>
          </p:nvPr>
        </p:nvSpPr>
        <p:spPr>
          <a:xfrm>
            <a:off x="838200" y="488951"/>
            <a:ext cx="10515600" cy="744584"/>
          </a:xfrm>
        </p:spPr>
        <p:txBody>
          <a:bodyPr>
            <a:normAutofit/>
          </a:bodyPr>
          <a:lstStyle/>
          <a:p>
            <a:r>
              <a:rPr lang="en-US" b="1" dirty="0">
                <a:latin typeface="Aptos Display" panose="020B0004020202020204" pitchFamily="34" charset="0"/>
              </a:rPr>
              <a:t>Events Guide – Movie Nights</a:t>
            </a:r>
          </a:p>
        </p:txBody>
      </p:sp>
      <p:sp>
        <p:nvSpPr>
          <p:cNvPr id="8" name="Content Placeholder 2">
            <a:extLst>
              <a:ext uri="{FF2B5EF4-FFF2-40B4-BE49-F238E27FC236}">
                <a16:creationId xmlns:a16="http://schemas.microsoft.com/office/drawing/2014/main" id="{7193475C-674A-FD34-161C-4898683F407B}"/>
              </a:ext>
            </a:extLst>
          </p:cNvPr>
          <p:cNvSpPr>
            <a:spLocks noGrp="1"/>
          </p:cNvSpPr>
          <p:nvPr>
            <p:ph idx="1"/>
          </p:nvPr>
        </p:nvSpPr>
        <p:spPr>
          <a:xfrm>
            <a:off x="838200" y="1400175"/>
            <a:ext cx="10515600" cy="4776788"/>
          </a:xfrm>
        </p:spPr>
        <p:txBody>
          <a:bodyPr>
            <a:normAutofit/>
          </a:bodyPr>
          <a:lstStyle/>
          <a:p>
            <a:pPr marL="0" indent="0">
              <a:buNone/>
            </a:pPr>
            <a:r>
              <a:rPr lang="en-US" sz="2000" b="1" dirty="0">
                <a:latin typeface="Aptos" panose="020B0004020202020204" pitchFamily="34" charset="0"/>
              </a:rPr>
              <a:t>Movie Nights</a:t>
            </a:r>
          </a:p>
          <a:p>
            <a:pPr marL="0" indent="0">
              <a:buNone/>
            </a:pPr>
            <a:r>
              <a:rPr lang="en-US" sz="1800" dirty="0">
                <a:latin typeface="Aptos" panose="020B0004020202020204" pitchFamily="34" charset="0"/>
              </a:rPr>
              <a:t>Everyone loves a classic movie night, and these events typically do well with Fanshawe students. However, a license is needed to show a movie publicly, so films </a:t>
            </a:r>
            <a:r>
              <a:rPr lang="en-US" sz="1800" b="1" dirty="0">
                <a:latin typeface="Aptos" panose="020B0004020202020204" pitchFamily="34" charset="0"/>
              </a:rPr>
              <a:t>only available on </a:t>
            </a:r>
            <a:r>
              <a:rPr lang="en-US" sz="1800" b="1" dirty="0">
                <a:latin typeface="Aptos" panose="020B0004020202020204" pitchFamily="34" charset="0"/>
                <a:hlinkClick r:id="rId2"/>
              </a:rPr>
              <a:t>Criterion Pictures </a:t>
            </a:r>
            <a:r>
              <a:rPr lang="en-US" sz="1800" b="1" dirty="0">
                <a:latin typeface="Aptos" panose="020B0004020202020204" pitchFamily="34" charset="0"/>
              </a:rPr>
              <a:t>or </a:t>
            </a:r>
            <a:r>
              <a:rPr lang="en-US" sz="1800" b="1" dirty="0">
                <a:latin typeface="Aptos" panose="020B0004020202020204" pitchFamily="34" charset="0"/>
                <a:hlinkClick r:id="rId3"/>
              </a:rPr>
              <a:t>Audio Cine Film </a:t>
            </a:r>
            <a:r>
              <a:rPr lang="en-US" sz="1800" b="1" dirty="0">
                <a:latin typeface="Aptos" panose="020B0004020202020204" pitchFamily="34" charset="0"/>
              </a:rPr>
              <a:t>list(s) can be shown at Club events</a:t>
            </a:r>
            <a:r>
              <a:rPr lang="en-US" sz="1800" dirty="0">
                <a:latin typeface="Aptos" panose="020B0004020202020204" pitchFamily="34" charset="0"/>
              </a:rPr>
              <a:t>.</a:t>
            </a:r>
          </a:p>
          <a:p>
            <a:pPr marL="0" indent="0">
              <a:buNone/>
            </a:pPr>
            <a:r>
              <a:rPr lang="en-US" sz="1800" dirty="0">
                <a:latin typeface="Aptos" panose="020B0004020202020204" pitchFamily="34" charset="0"/>
              </a:rPr>
              <a:t>When filling in your Event Application Form, make sure to add the movie title and the link to the Criterion or Audio Cine Film listing. Note that if the event is approved, promotion is limited to on-campus promotion only (printed posters).</a:t>
            </a:r>
          </a:p>
          <a:p>
            <a:pPr marL="0" indent="0">
              <a:buNone/>
            </a:pPr>
            <a:endParaRPr lang="en-US" sz="1800" dirty="0">
              <a:latin typeface="Aptos" panose="020B0004020202020204" pitchFamily="34" charset="0"/>
            </a:endParaRPr>
          </a:p>
          <a:p>
            <a:pPr marL="0" indent="0">
              <a:buNone/>
            </a:pPr>
            <a:r>
              <a:rPr lang="en-US" sz="1800" b="1" dirty="0">
                <a:latin typeface="Aptos" panose="020B0004020202020204" pitchFamily="34" charset="0"/>
              </a:rPr>
              <a:t>TIP:</a:t>
            </a:r>
            <a:r>
              <a:rPr lang="en-US" sz="1800" dirty="0">
                <a:latin typeface="Aptos" panose="020B0004020202020204" pitchFamily="34" charset="0"/>
              </a:rPr>
              <a:t> Want to serve popcorn at your movie night?</a:t>
            </a:r>
            <a:br>
              <a:rPr lang="en-US" sz="1800" dirty="0">
                <a:latin typeface="Aptos" panose="020B0004020202020204" pitchFamily="34" charset="0"/>
              </a:rPr>
            </a:br>
            <a:r>
              <a:rPr lang="en-US" sz="1800" dirty="0">
                <a:latin typeface="Aptos" panose="020B0004020202020204" pitchFamily="34" charset="0"/>
              </a:rPr>
              <a:t>You can request popcorn from FSU Hospitality! </a:t>
            </a:r>
            <a:r>
              <a:rPr lang="en-CA" sz="1800" dirty="0">
                <a:latin typeface="Aptos" panose="020B0004020202020204" pitchFamily="34" charset="0"/>
              </a:rPr>
              <a:t>🍿</a:t>
            </a:r>
            <a:endParaRPr lang="en-US" sz="1800" dirty="0">
              <a:latin typeface="Aptos" panose="020B0004020202020204" pitchFamily="34" charset="0"/>
            </a:endParaRPr>
          </a:p>
          <a:p>
            <a:pPr marL="0" indent="0">
              <a:buNone/>
            </a:pPr>
            <a:r>
              <a:rPr lang="en-US" sz="1800" dirty="0">
                <a:latin typeface="Aptos" panose="020B0004020202020204" pitchFamily="34" charset="0"/>
              </a:rPr>
              <a:t>Include this under “Other Details” along with the number of</a:t>
            </a:r>
            <a:br>
              <a:rPr lang="en-US" sz="1800" dirty="0">
                <a:latin typeface="Aptos" panose="020B0004020202020204" pitchFamily="34" charset="0"/>
              </a:rPr>
            </a:br>
            <a:r>
              <a:rPr lang="en-US" sz="1800" dirty="0">
                <a:latin typeface="Aptos" panose="020B0004020202020204" pitchFamily="34" charset="0"/>
              </a:rPr>
              <a:t>servings you’d like to initially have. More popcorn bags</a:t>
            </a:r>
            <a:br>
              <a:rPr lang="en-US" sz="1800" dirty="0">
                <a:latin typeface="Aptos" panose="020B0004020202020204" pitchFamily="34" charset="0"/>
              </a:rPr>
            </a:br>
            <a:r>
              <a:rPr lang="en-US" sz="1800" dirty="0">
                <a:latin typeface="Aptos" panose="020B0004020202020204" pitchFamily="34" charset="0"/>
              </a:rPr>
              <a:t>can be requested at the day of your event, and it will</a:t>
            </a:r>
            <a:br>
              <a:rPr lang="en-US" sz="1800" dirty="0">
                <a:latin typeface="Aptos" panose="020B0004020202020204" pitchFamily="34" charset="0"/>
              </a:rPr>
            </a:br>
            <a:r>
              <a:rPr lang="en-US" sz="1800" dirty="0">
                <a:latin typeface="Aptos" panose="020B0004020202020204" pitchFamily="34" charset="0"/>
              </a:rPr>
              <a:t>be included in your invoice. </a:t>
            </a:r>
          </a:p>
        </p:txBody>
      </p:sp>
      <p:pic>
        <p:nvPicPr>
          <p:cNvPr id="2054" name="Picture 6" descr="映画を見ている人のイラスト（学生） | かわいいフリー素材集 いらすとや">
            <a:extLst>
              <a:ext uri="{FF2B5EF4-FFF2-40B4-BE49-F238E27FC236}">
                <a16:creationId xmlns:a16="http://schemas.microsoft.com/office/drawing/2014/main" id="{85A3B54F-6CA6-BC58-4990-AEE24DE76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683" y="3781887"/>
            <a:ext cx="5702318" cy="29937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F0298D5-9B67-F107-C718-169C1C876414}"/>
              </a:ext>
            </a:extLst>
          </p:cNvPr>
          <p:cNvSpPr>
            <a:spLocks noGrp="1"/>
          </p:cNvSpPr>
          <p:nvPr>
            <p:ph type="sldNum" sz="quarter" idx="12"/>
          </p:nvPr>
        </p:nvSpPr>
        <p:spPr/>
        <p:txBody>
          <a:bodyPr/>
          <a:lstStyle/>
          <a:p>
            <a:fld id="{3E648CF5-78AA-B944-B6CE-E566DD150A34}" type="slidenum">
              <a:rPr lang="en-US" smtClean="0"/>
              <a:t>17</a:t>
            </a:fld>
            <a:endParaRPr lang="en-US"/>
          </a:p>
        </p:txBody>
      </p:sp>
    </p:spTree>
    <p:extLst>
      <p:ext uri="{BB962C8B-B14F-4D97-AF65-F5344CB8AC3E}">
        <p14:creationId xmlns:p14="http://schemas.microsoft.com/office/powerpoint/2010/main" val="142478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2835-A934-DFD2-15B1-3055057D6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E2F31-A847-B5E9-27A1-7BD0F4E5037F}"/>
              </a:ext>
            </a:extLst>
          </p:cNvPr>
          <p:cNvSpPr>
            <a:spLocks noGrp="1"/>
          </p:cNvSpPr>
          <p:nvPr>
            <p:ph type="title"/>
          </p:nvPr>
        </p:nvSpPr>
        <p:spPr>
          <a:xfrm>
            <a:off x="838200" y="488951"/>
            <a:ext cx="10515600" cy="744584"/>
          </a:xfrm>
        </p:spPr>
        <p:txBody>
          <a:bodyPr>
            <a:normAutofit/>
          </a:bodyPr>
          <a:lstStyle/>
          <a:p>
            <a:r>
              <a:rPr lang="en-US" b="1" dirty="0">
                <a:latin typeface="Aptos Display" panose="020B0004020202020204" pitchFamily="34" charset="0"/>
              </a:rPr>
              <a:t>Events Guide – Off-Campus Events</a:t>
            </a:r>
          </a:p>
        </p:txBody>
      </p:sp>
      <p:sp>
        <p:nvSpPr>
          <p:cNvPr id="8" name="Content Placeholder 2">
            <a:extLst>
              <a:ext uri="{FF2B5EF4-FFF2-40B4-BE49-F238E27FC236}">
                <a16:creationId xmlns:a16="http://schemas.microsoft.com/office/drawing/2014/main" id="{BACFA550-166B-F816-97FF-21D64CF26366}"/>
              </a:ext>
            </a:extLst>
          </p:cNvPr>
          <p:cNvSpPr>
            <a:spLocks noGrp="1"/>
          </p:cNvSpPr>
          <p:nvPr>
            <p:ph idx="1"/>
          </p:nvPr>
        </p:nvSpPr>
        <p:spPr>
          <a:xfrm>
            <a:off x="838200" y="1400175"/>
            <a:ext cx="10515600" cy="4776788"/>
          </a:xfrm>
        </p:spPr>
        <p:txBody>
          <a:bodyPr>
            <a:normAutofit/>
          </a:bodyPr>
          <a:lstStyle/>
          <a:p>
            <a:pPr marL="0" indent="0">
              <a:buNone/>
            </a:pPr>
            <a:r>
              <a:rPr lang="en-US" sz="1800" dirty="0">
                <a:latin typeface="Aptos" panose="020B0004020202020204" pitchFamily="34" charset="0"/>
              </a:rPr>
              <a:t>London has a lot of fun sites for clubs to hold events at! A few famous spots for Club get-togethers are </a:t>
            </a:r>
            <a:r>
              <a:rPr lang="en-US" sz="1800" dirty="0">
                <a:latin typeface="Aptos" panose="020B0004020202020204" pitchFamily="34" charset="0"/>
                <a:hlinkClick r:id="rId2"/>
              </a:rPr>
              <a:t>Tilt Arcade</a:t>
            </a:r>
            <a:r>
              <a:rPr lang="en-US" sz="1800" dirty="0">
                <a:latin typeface="Aptos" panose="020B0004020202020204" pitchFamily="34" charset="0"/>
              </a:rPr>
              <a:t> and the </a:t>
            </a:r>
            <a:r>
              <a:rPr lang="en-US" sz="1800" dirty="0">
                <a:latin typeface="Aptos" panose="020B0004020202020204" pitchFamily="34" charset="0"/>
                <a:hlinkClick r:id="rId3"/>
              </a:rPr>
              <a:t>Rec Room</a:t>
            </a:r>
            <a:r>
              <a:rPr lang="en-US" sz="1800" dirty="0">
                <a:latin typeface="Aptos" panose="020B0004020202020204" pitchFamily="34" charset="0"/>
              </a:rPr>
              <a:t>.</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Note that the approval for off-campus events may vary depending on the activities</a:t>
            </a:r>
            <a:br>
              <a:rPr lang="en-US" sz="1800" dirty="0">
                <a:latin typeface="Aptos" panose="020B0004020202020204" pitchFamily="34" charset="0"/>
              </a:rPr>
            </a:br>
            <a:r>
              <a:rPr lang="en-US" sz="1800" dirty="0">
                <a:latin typeface="Aptos" panose="020B0004020202020204" pitchFamily="34" charset="0"/>
              </a:rPr>
              <a:t>involved. Also note that the FSU is not responsible for any travel arrangements and</a:t>
            </a:r>
            <a:br>
              <a:rPr lang="en-US" sz="1800" dirty="0">
                <a:latin typeface="Aptos" panose="020B0004020202020204" pitchFamily="34" charset="0"/>
              </a:rPr>
            </a:br>
            <a:r>
              <a:rPr lang="en-US" sz="1800" dirty="0">
                <a:latin typeface="Aptos" panose="020B0004020202020204" pitchFamily="34" charset="0"/>
              </a:rPr>
              <a:t>will not be held liable for any injuries or accidents that may occur. Plan accordingly</a:t>
            </a:r>
            <a:br>
              <a:rPr lang="en-US" sz="1800" dirty="0">
                <a:latin typeface="Aptos" panose="020B0004020202020204" pitchFamily="34" charset="0"/>
              </a:rPr>
            </a:br>
            <a:r>
              <a:rPr lang="en-US" sz="1800" dirty="0">
                <a:latin typeface="Aptos" panose="020B0004020202020204" pitchFamily="34" charset="0"/>
              </a:rPr>
              <a:t>and responsibly and talk your event plans over with the FSU Clubs team first!</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If the club leaders overlook travel arrangements, some other requirements</a:t>
            </a:r>
            <a:br>
              <a:rPr lang="en-US" sz="1800" dirty="0">
                <a:latin typeface="Aptos" panose="020B0004020202020204" pitchFamily="34" charset="0"/>
              </a:rPr>
            </a:br>
            <a:r>
              <a:rPr lang="en-US" sz="1800" dirty="0">
                <a:latin typeface="Aptos" panose="020B0004020202020204" pitchFamily="34" charset="0"/>
              </a:rPr>
              <a:t>will be requested by the FSU like waiver forms or insurance certificates.</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Remember: To avoid risks of injuries, the FSU will not recognize or approve</a:t>
            </a:r>
            <a:br>
              <a:rPr lang="en-US" sz="1800" dirty="0">
                <a:latin typeface="Aptos" panose="020B0004020202020204" pitchFamily="34" charset="0"/>
              </a:rPr>
            </a:br>
            <a:r>
              <a:rPr lang="en-US" sz="1800" dirty="0">
                <a:latin typeface="Aptos" panose="020B0004020202020204" pitchFamily="34" charset="0"/>
              </a:rPr>
              <a:t>high-risk events or activities.</a:t>
            </a:r>
          </a:p>
        </p:txBody>
      </p:sp>
      <p:pic>
        <p:nvPicPr>
          <p:cNvPr id="1026" name="Picture 2" descr="ダンスゲームのイラスト">
            <a:extLst>
              <a:ext uri="{FF2B5EF4-FFF2-40B4-BE49-F238E27FC236}">
                <a16:creationId xmlns:a16="http://schemas.microsoft.com/office/drawing/2014/main" id="{858FC9F5-75C5-4B31-38A2-C720E5B3B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716" y="2998685"/>
            <a:ext cx="3810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076F1F2-AB1E-F60A-422F-CC6EE58095FC}"/>
              </a:ext>
            </a:extLst>
          </p:cNvPr>
          <p:cNvSpPr>
            <a:spLocks noGrp="1"/>
          </p:cNvSpPr>
          <p:nvPr>
            <p:ph type="sldNum" sz="quarter" idx="12"/>
          </p:nvPr>
        </p:nvSpPr>
        <p:spPr/>
        <p:txBody>
          <a:bodyPr/>
          <a:lstStyle/>
          <a:p>
            <a:fld id="{3E648CF5-78AA-B944-B6CE-E566DD150A34}" type="slidenum">
              <a:rPr lang="en-US" smtClean="0"/>
              <a:t>18</a:t>
            </a:fld>
            <a:endParaRPr lang="en-US"/>
          </a:p>
        </p:txBody>
      </p:sp>
    </p:spTree>
    <p:extLst>
      <p:ext uri="{BB962C8B-B14F-4D97-AF65-F5344CB8AC3E}">
        <p14:creationId xmlns:p14="http://schemas.microsoft.com/office/powerpoint/2010/main" val="324624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A32A-9404-E601-2059-830F411D5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FF0A4-F224-B0DC-650E-DAD48200C1A9}"/>
              </a:ext>
            </a:extLst>
          </p:cNvPr>
          <p:cNvSpPr>
            <a:spLocks noGrp="1"/>
          </p:cNvSpPr>
          <p:nvPr>
            <p:ph type="title"/>
          </p:nvPr>
        </p:nvSpPr>
        <p:spPr>
          <a:xfrm>
            <a:off x="838200" y="488951"/>
            <a:ext cx="10515600" cy="744584"/>
          </a:xfrm>
        </p:spPr>
        <p:txBody>
          <a:bodyPr>
            <a:normAutofit/>
          </a:bodyPr>
          <a:lstStyle/>
          <a:p>
            <a:r>
              <a:rPr lang="en-US" b="1" dirty="0">
                <a:latin typeface="Aptos Display" panose="020B0004020202020204" pitchFamily="34" charset="0"/>
              </a:rPr>
              <a:t>Forms and Reports</a:t>
            </a:r>
          </a:p>
        </p:txBody>
      </p:sp>
      <p:sp>
        <p:nvSpPr>
          <p:cNvPr id="8" name="Content Placeholder 2">
            <a:extLst>
              <a:ext uri="{FF2B5EF4-FFF2-40B4-BE49-F238E27FC236}">
                <a16:creationId xmlns:a16="http://schemas.microsoft.com/office/drawing/2014/main" id="{B37E3ED2-8D3F-FAF6-BF28-093DAE399AF1}"/>
              </a:ext>
            </a:extLst>
          </p:cNvPr>
          <p:cNvSpPr>
            <a:spLocks noGrp="1"/>
          </p:cNvSpPr>
          <p:nvPr>
            <p:ph idx="1"/>
          </p:nvPr>
        </p:nvSpPr>
        <p:spPr>
          <a:xfrm>
            <a:off x="838200" y="1400175"/>
            <a:ext cx="10515600" cy="4776788"/>
          </a:xfrm>
        </p:spPr>
        <p:txBody>
          <a:bodyPr>
            <a:normAutofit/>
          </a:bodyPr>
          <a:lstStyle/>
          <a:p>
            <a:pPr marL="0" indent="0">
              <a:buNone/>
            </a:pPr>
            <a:r>
              <a:rPr lang="en-US" sz="1800" b="1" dirty="0">
                <a:latin typeface="Aptos" panose="020B0004020202020204" pitchFamily="34" charset="0"/>
              </a:rPr>
              <a:t>Club Locker Application</a:t>
            </a:r>
          </a:p>
          <a:p>
            <a:pPr marL="0" indent="0">
              <a:buNone/>
            </a:pPr>
            <a:r>
              <a:rPr lang="en-US" sz="1800" dirty="0">
                <a:latin typeface="Aptos" panose="020B0004020202020204" pitchFamily="34" charset="0"/>
              </a:rPr>
              <a:t>The FSU may provide a club locker, free of charge, for leaders to store things such as prizes, materials, etc. Note that this on a first come, first served basis as spots are limited. These lockers are located in the Student Centre building, next to the SC2012/SC2014 Club Rooms.</a:t>
            </a:r>
          </a:p>
          <a:p>
            <a:pPr marL="0" indent="0">
              <a:buNone/>
            </a:pPr>
            <a:r>
              <a:rPr lang="en-US" sz="1800" dirty="0">
                <a:latin typeface="Aptos" panose="020B0004020202020204" pitchFamily="34" charset="0"/>
              </a:rPr>
              <a:t>After submitting an application, club leaders will be contacted to set an appointment for locker assignments and guidelines.</a:t>
            </a:r>
            <a:endParaRPr lang="en-US" sz="1800" b="1" dirty="0">
              <a:latin typeface="Aptos" panose="020B0004020202020204" pitchFamily="34" charset="0"/>
            </a:endParaRPr>
          </a:p>
          <a:p>
            <a:pPr marL="0" indent="0">
              <a:buNone/>
            </a:pPr>
            <a:endParaRPr lang="en-US" sz="1800" b="1" dirty="0">
              <a:latin typeface="Aptos" panose="020B0004020202020204" pitchFamily="34" charset="0"/>
            </a:endParaRPr>
          </a:p>
          <a:p>
            <a:pPr marL="0" indent="0">
              <a:buNone/>
            </a:pPr>
            <a:r>
              <a:rPr lang="en-US" sz="1800" b="1" dirty="0">
                <a:latin typeface="Aptos" panose="020B0004020202020204" pitchFamily="34" charset="0"/>
              </a:rPr>
              <a:t>End of Term/Year Reports</a:t>
            </a:r>
          </a:p>
          <a:p>
            <a:pPr marL="0" indent="0">
              <a:buNone/>
            </a:pPr>
            <a:r>
              <a:rPr lang="en-US" sz="1800" dirty="0">
                <a:latin typeface="Aptos" panose="020B0004020202020204" pitchFamily="34" charset="0"/>
              </a:rPr>
              <a:t>Leaders will have to submit a report of activities performed by the club at the end of each term and academic year. These forms are all available online at </a:t>
            </a:r>
            <a:r>
              <a:rPr lang="en-US" sz="1800" dirty="0">
                <a:latin typeface="Aptos" panose="020B0004020202020204" pitchFamily="34" charset="0"/>
                <a:hlinkClick r:id="rId2"/>
              </a:rPr>
              <a:t>www.fsu.ca/clubs</a:t>
            </a:r>
            <a:r>
              <a:rPr lang="en-US" sz="1800" dirty="0">
                <a:latin typeface="Aptos" panose="020B0004020202020204" pitchFamily="34" charset="0"/>
              </a:rPr>
              <a:t> under the “FSU Club Forms” sidebar, along with other forms that you might need throughout your club’s operations.</a:t>
            </a:r>
          </a:p>
          <a:p>
            <a:pPr marL="0" indent="0">
              <a:buNone/>
            </a:pPr>
            <a:endParaRPr lang="en-US" sz="1800" b="1" dirty="0">
              <a:latin typeface="Aptos" panose="020B0004020202020204" pitchFamily="34" charset="0"/>
            </a:endParaRPr>
          </a:p>
        </p:txBody>
      </p:sp>
      <p:sp>
        <p:nvSpPr>
          <p:cNvPr id="4" name="Slide Number Placeholder 3">
            <a:extLst>
              <a:ext uri="{FF2B5EF4-FFF2-40B4-BE49-F238E27FC236}">
                <a16:creationId xmlns:a16="http://schemas.microsoft.com/office/drawing/2014/main" id="{1C322989-E4EC-0293-E654-5483EF5B0863}"/>
              </a:ext>
            </a:extLst>
          </p:cNvPr>
          <p:cNvSpPr>
            <a:spLocks noGrp="1"/>
          </p:cNvSpPr>
          <p:nvPr>
            <p:ph type="sldNum" sz="quarter" idx="12"/>
          </p:nvPr>
        </p:nvSpPr>
        <p:spPr/>
        <p:txBody>
          <a:bodyPr/>
          <a:lstStyle/>
          <a:p>
            <a:fld id="{3E648CF5-78AA-B944-B6CE-E566DD150A34}" type="slidenum">
              <a:rPr lang="en-US" smtClean="0"/>
              <a:t>19</a:t>
            </a:fld>
            <a:endParaRPr lang="en-US"/>
          </a:p>
        </p:txBody>
      </p:sp>
    </p:spTree>
    <p:extLst>
      <p:ext uri="{BB962C8B-B14F-4D97-AF65-F5344CB8AC3E}">
        <p14:creationId xmlns:p14="http://schemas.microsoft.com/office/powerpoint/2010/main" val="78571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0A45-C3C6-3E92-E94E-816F0D55ACCC}"/>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The Clubs Toolbox</a:t>
            </a:r>
          </a:p>
        </p:txBody>
      </p:sp>
      <p:sp>
        <p:nvSpPr>
          <p:cNvPr id="3" name="Content Placeholder 2">
            <a:extLst>
              <a:ext uri="{FF2B5EF4-FFF2-40B4-BE49-F238E27FC236}">
                <a16:creationId xmlns:a16="http://schemas.microsoft.com/office/drawing/2014/main" id="{5B3A1218-61EC-073F-DFC5-A243C5FEBA9A}"/>
              </a:ext>
            </a:extLst>
          </p:cNvPr>
          <p:cNvSpPr>
            <a:spLocks noGrp="1"/>
          </p:cNvSpPr>
          <p:nvPr>
            <p:ph idx="1"/>
          </p:nvPr>
        </p:nvSpPr>
        <p:spPr>
          <a:xfrm>
            <a:off x="838200" y="1400175"/>
            <a:ext cx="4533900" cy="4776788"/>
          </a:xfrm>
        </p:spPr>
        <p:txBody>
          <a:bodyPr>
            <a:normAutofit/>
          </a:bodyPr>
          <a:lstStyle/>
          <a:p>
            <a:pPr marL="0" indent="0">
              <a:buNone/>
            </a:pPr>
            <a:r>
              <a:rPr lang="en-US" sz="1800" dirty="0">
                <a:latin typeface="Aptos" panose="020B0004020202020204" pitchFamily="34" charset="0"/>
              </a:rPr>
              <a:t>This document contains everything you need to start or run an FSU Club! From procedures and resources down to helpful tips to operate as efficiently as possible.</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Note that all the information in this toolbox is in line with the Clubs Policy 2025-2026 and that you should review these policies as best as you can.</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For more information, feel free to contact </a:t>
            </a:r>
            <a:r>
              <a:rPr lang="en-US" sz="1800" dirty="0">
                <a:latin typeface="Aptos" panose="020B0004020202020204" pitchFamily="34" charset="0"/>
                <a:hlinkClick r:id="rId2"/>
              </a:rPr>
              <a:t>fsuclubs@fanshawec.ca</a:t>
            </a:r>
            <a:r>
              <a:rPr lang="en-US" sz="1800" dirty="0">
                <a:latin typeface="Aptos" panose="020B0004020202020204" pitchFamily="34" charset="0"/>
              </a:rPr>
              <a:t> or get connected with the VP of Student Engagement through </a:t>
            </a:r>
            <a:r>
              <a:rPr lang="en-US" sz="1800" dirty="0">
                <a:latin typeface="Aptos" panose="020B0004020202020204" pitchFamily="34" charset="0"/>
                <a:hlinkClick r:id="rId3"/>
              </a:rPr>
              <a:t>fsustudentengagement@fanshawec.ca</a:t>
            </a:r>
            <a:endParaRPr lang="en-US" sz="1800" dirty="0">
              <a:latin typeface="Aptos" panose="020B0004020202020204" pitchFamily="34" charset="0"/>
            </a:endParaRPr>
          </a:p>
          <a:p>
            <a:pPr marL="0" indent="0">
              <a:buNone/>
            </a:pPr>
            <a:endParaRPr lang="en-US" sz="1800" dirty="0">
              <a:latin typeface="Aptos" panose="020B0004020202020204" pitchFamily="34" charset="0"/>
            </a:endParaRPr>
          </a:p>
        </p:txBody>
      </p:sp>
      <p:sp>
        <p:nvSpPr>
          <p:cNvPr id="6" name="Rectangle 5">
            <a:extLst>
              <a:ext uri="{FF2B5EF4-FFF2-40B4-BE49-F238E27FC236}">
                <a16:creationId xmlns:a16="http://schemas.microsoft.com/office/drawing/2014/main" id="{04631EDE-5BD1-1F39-7D76-ED1C88459CF9}"/>
              </a:ext>
            </a:extLst>
          </p:cNvPr>
          <p:cNvSpPr/>
          <p:nvPr/>
        </p:nvSpPr>
        <p:spPr>
          <a:xfrm>
            <a:off x="6162675" y="0"/>
            <a:ext cx="602932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2">
            <a:extLst>
              <a:ext uri="{FF2B5EF4-FFF2-40B4-BE49-F238E27FC236}">
                <a16:creationId xmlns:a16="http://schemas.microsoft.com/office/drawing/2014/main" id="{341EAA47-EF16-8882-F36F-AC851557531A}"/>
              </a:ext>
            </a:extLst>
          </p:cNvPr>
          <p:cNvSpPr txBox="1">
            <a:spLocks/>
          </p:cNvSpPr>
          <p:nvPr/>
        </p:nvSpPr>
        <p:spPr>
          <a:xfrm>
            <a:off x="6910386" y="1400175"/>
            <a:ext cx="4719361" cy="4968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a:solidFill>
                  <a:schemeClr val="bg1"/>
                </a:solidFill>
                <a:latin typeface="Aptos Display" panose="020B0004020202020204" pitchFamily="34" charset="0"/>
              </a:rPr>
              <a:t>Table of Contents</a:t>
            </a:r>
          </a:p>
          <a:p>
            <a:pPr marL="0" indent="0" algn="just">
              <a:buFont typeface="Arial" panose="020B0604020202020204" pitchFamily="34" charset="0"/>
              <a:buNone/>
            </a:pPr>
            <a:r>
              <a:rPr lang="en-US" sz="1800" b="1" dirty="0">
                <a:solidFill>
                  <a:schemeClr val="bg1"/>
                </a:solidFill>
                <a:latin typeface="Aptos Display" panose="020B0004020202020204" pitchFamily="34" charset="0"/>
              </a:rPr>
              <a:t>Starting a Club</a:t>
            </a:r>
            <a:r>
              <a:rPr lang="en-US" sz="1800" dirty="0">
                <a:solidFill>
                  <a:schemeClr val="bg1"/>
                </a:solidFill>
                <a:latin typeface="Aptos Display" panose="020B0004020202020204" pitchFamily="34" charset="0"/>
              </a:rPr>
              <a:t>…………………………………..……3</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	</a:t>
            </a:r>
            <a:r>
              <a:rPr lang="en-US" sz="1800" dirty="0">
                <a:solidFill>
                  <a:schemeClr val="bg1"/>
                </a:solidFill>
                <a:latin typeface="Aptos Display" panose="020B0004020202020204" pitchFamily="34" charset="0"/>
              </a:rPr>
              <a:t>Club Charter………………………………………5</a:t>
            </a:r>
          </a:p>
          <a:p>
            <a:pPr marL="0" indent="0" algn="just" defTabSz="355600">
              <a:buFont typeface="Arial" panose="020B0604020202020204" pitchFamily="34" charset="0"/>
              <a:buNone/>
            </a:pPr>
            <a:r>
              <a:rPr lang="en-US" sz="1800" dirty="0">
                <a:solidFill>
                  <a:schemeClr val="bg1"/>
                </a:solidFill>
                <a:latin typeface="Aptos Display" panose="020B0004020202020204" pitchFamily="34" charset="0"/>
              </a:rPr>
              <a:t>	Approval and Training…………………………..8</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Hosting Events </a:t>
            </a:r>
            <a:r>
              <a:rPr lang="en-US" sz="1800" dirty="0">
                <a:solidFill>
                  <a:schemeClr val="bg1"/>
                </a:solidFill>
                <a:latin typeface="Aptos Display" panose="020B0004020202020204" pitchFamily="34" charset="0"/>
              </a:rPr>
              <a:t>……………………………………....9</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Event &amp; Activity Application Form</a:t>
            </a:r>
            <a:r>
              <a:rPr lang="en-US" sz="1800" dirty="0">
                <a:solidFill>
                  <a:schemeClr val="bg1"/>
                </a:solidFill>
                <a:latin typeface="Aptos Display" panose="020B0004020202020204" pitchFamily="34" charset="0"/>
              </a:rPr>
              <a:t>…….……..10</a:t>
            </a:r>
          </a:p>
          <a:p>
            <a:pPr marL="0" indent="0" algn="just" defTabSz="355600">
              <a:buFont typeface="Arial" panose="020B0604020202020204" pitchFamily="34" charset="0"/>
              <a:buNone/>
            </a:pPr>
            <a:r>
              <a:rPr lang="en-US" sz="1800" b="1" dirty="0">
                <a:solidFill>
                  <a:schemeClr val="bg1"/>
                </a:solidFill>
                <a:latin typeface="Aptos Display" panose="020B0004020202020204" pitchFamily="34" charset="0"/>
              </a:rPr>
              <a:t>	</a:t>
            </a:r>
            <a:r>
              <a:rPr lang="en-US" sz="1800" dirty="0">
                <a:solidFill>
                  <a:schemeClr val="bg1"/>
                </a:solidFill>
                <a:latin typeface="Aptos Display" panose="020B0004020202020204" pitchFamily="34" charset="0"/>
              </a:rPr>
              <a:t>Catering with the FSU………………………..12</a:t>
            </a:r>
          </a:p>
          <a:p>
            <a:pPr marL="0" indent="0" algn="just" defTabSz="355600">
              <a:buNone/>
            </a:pPr>
            <a:r>
              <a:rPr lang="en-US" sz="1800" dirty="0">
                <a:solidFill>
                  <a:schemeClr val="bg1"/>
                </a:solidFill>
                <a:latin typeface="Aptos Display" panose="020B0004020202020204" pitchFamily="34" charset="0"/>
              </a:rPr>
              <a:t>	Advertising with the FSU ……………………13</a:t>
            </a:r>
          </a:p>
          <a:p>
            <a:pPr marL="0" indent="0" algn="just" defTabSz="355600">
              <a:buNone/>
            </a:pPr>
            <a:r>
              <a:rPr lang="en-US" sz="1800" b="1" dirty="0">
                <a:solidFill>
                  <a:schemeClr val="bg1"/>
                </a:solidFill>
                <a:latin typeface="Aptos Display" panose="020B0004020202020204" pitchFamily="34" charset="0"/>
              </a:rPr>
              <a:t>Funding and Reimbursement</a:t>
            </a:r>
            <a:r>
              <a:rPr lang="en-US" sz="1800" dirty="0">
                <a:solidFill>
                  <a:schemeClr val="bg1"/>
                </a:solidFill>
                <a:latin typeface="Aptos Display" panose="020B0004020202020204" pitchFamily="34" charset="0"/>
              </a:rPr>
              <a:t>.......................16</a:t>
            </a:r>
            <a:endParaRPr lang="en-US" sz="1800" b="1" dirty="0">
              <a:solidFill>
                <a:schemeClr val="bg1"/>
              </a:solidFill>
              <a:latin typeface="Aptos Display" panose="020B0004020202020204" pitchFamily="34" charset="0"/>
            </a:endParaRPr>
          </a:p>
          <a:p>
            <a:pPr marL="0" indent="0" algn="just" defTabSz="355600">
              <a:buNone/>
            </a:pPr>
            <a:r>
              <a:rPr lang="en-US" sz="1800" b="1" dirty="0">
                <a:solidFill>
                  <a:schemeClr val="bg1"/>
                </a:solidFill>
                <a:latin typeface="Aptos Display" panose="020B0004020202020204" pitchFamily="34" charset="0"/>
              </a:rPr>
              <a:t>Event Guide – Movie Nights</a:t>
            </a:r>
            <a:r>
              <a:rPr lang="en-US" sz="1800" dirty="0">
                <a:solidFill>
                  <a:schemeClr val="bg1"/>
                </a:solidFill>
                <a:latin typeface="Aptos Display" panose="020B0004020202020204" pitchFamily="34" charset="0"/>
              </a:rPr>
              <a:t> …………………...17</a:t>
            </a:r>
            <a:endParaRPr lang="en-US" sz="1800" b="1" dirty="0">
              <a:solidFill>
                <a:schemeClr val="bg1"/>
              </a:solidFill>
              <a:latin typeface="Aptos Display" panose="020B0004020202020204" pitchFamily="34" charset="0"/>
            </a:endParaRPr>
          </a:p>
          <a:p>
            <a:pPr marL="0" indent="0" algn="just" defTabSz="355600">
              <a:buNone/>
            </a:pPr>
            <a:r>
              <a:rPr lang="en-US" sz="1800" b="1" dirty="0">
                <a:solidFill>
                  <a:schemeClr val="bg1"/>
                </a:solidFill>
                <a:latin typeface="Aptos Display" panose="020B0004020202020204" pitchFamily="34" charset="0"/>
              </a:rPr>
              <a:t>Event Guide – Off-Campus Events</a:t>
            </a:r>
            <a:r>
              <a:rPr lang="en-US" sz="1800" dirty="0">
                <a:solidFill>
                  <a:schemeClr val="bg1"/>
                </a:solidFill>
                <a:latin typeface="Aptos Display" panose="020B0004020202020204" pitchFamily="34" charset="0"/>
              </a:rPr>
              <a:t> ………….18</a:t>
            </a:r>
            <a:endParaRPr lang="en-US" sz="1800" b="1" dirty="0">
              <a:solidFill>
                <a:schemeClr val="bg1"/>
              </a:solidFill>
              <a:latin typeface="Aptos Display" panose="020B0004020202020204" pitchFamily="34" charset="0"/>
            </a:endParaRPr>
          </a:p>
          <a:p>
            <a:pPr marL="0" indent="0" algn="just" defTabSz="355600">
              <a:buNone/>
            </a:pPr>
            <a:r>
              <a:rPr lang="en-US" sz="1800" b="1" dirty="0">
                <a:solidFill>
                  <a:schemeClr val="bg1"/>
                </a:solidFill>
                <a:latin typeface="Aptos Display" panose="020B0004020202020204" pitchFamily="34" charset="0"/>
              </a:rPr>
              <a:t>Forms and Reports</a:t>
            </a:r>
            <a:r>
              <a:rPr lang="en-US" sz="1800" dirty="0">
                <a:solidFill>
                  <a:schemeClr val="bg1"/>
                </a:solidFill>
                <a:latin typeface="Aptos Display" panose="020B0004020202020204" pitchFamily="34" charset="0"/>
              </a:rPr>
              <a:t> ……………………….………19</a:t>
            </a:r>
            <a:endParaRPr lang="en-US" sz="1800" b="1" dirty="0">
              <a:solidFill>
                <a:schemeClr val="bg1"/>
              </a:solidFill>
              <a:latin typeface="Aptos Display" panose="020B0004020202020204" pitchFamily="34" charset="0"/>
            </a:endParaRPr>
          </a:p>
          <a:p>
            <a:pPr marL="0" indent="0" algn="just" defTabSz="355600">
              <a:buFont typeface="Arial" panose="020B0604020202020204" pitchFamily="34" charset="0"/>
              <a:buNone/>
            </a:pPr>
            <a:endParaRPr lang="en-US" sz="1800" b="1" dirty="0">
              <a:solidFill>
                <a:schemeClr val="bg1"/>
              </a:solidFill>
              <a:latin typeface="Aptos" panose="020B0004020202020204" pitchFamily="34" charset="0"/>
            </a:endParaRPr>
          </a:p>
          <a:p>
            <a:pPr marL="0" indent="0" algn="just" defTabSz="355600">
              <a:buFont typeface="Arial" panose="020B0604020202020204" pitchFamily="34" charset="0"/>
              <a:buNone/>
            </a:pPr>
            <a:endParaRPr lang="en-US" sz="1800" b="1" dirty="0">
              <a:solidFill>
                <a:schemeClr val="bg1"/>
              </a:solidFill>
              <a:latin typeface="Aptos" panose="020B0004020202020204" pitchFamily="34" charset="0"/>
            </a:endParaRPr>
          </a:p>
          <a:p>
            <a:pPr marL="0" indent="0" algn="just" defTabSz="355600">
              <a:buFont typeface="Arial" panose="020B0604020202020204" pitchFamily="34" charset="0"/>
              <a:buNone/>
            </a:pPr>
            <a:endParaRPr lang="en-US" sz="1800" b="1" dirty="0">
              <a:solidFill>
                <a:schemeClr val="bg1"/>
              </a:solidFill>
              <a:latin typeface="Aptos" panose="020B0004020202020204" pitchFamily="34" charset="0"/>
            </a:endParaRPr>
          </a:p>
          <a:p>
            <a:pPr marL="0" indent="0" algn="just">
              <a:buFont typeface="Arial" panose="020B0604020202020204" pitchFamily="34" charset="0"/>
              <a:buNone/>
            </a:pPr>
            <a:endParaRPr lang="en-US" sz="1800" b="1"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FBD0E735-B299-537B-92D8-38D10F2A160E}"/>
              </a:ext>
            </a:extLst>
          </p:cNvPr>
          <p:cNvSpPr>
            <a:spLocks noGrp="1"/>
          </p:cNvSpPr>
          <p:nvPr>
            <p:ph type="sldNum" sz="quarter" idx="12"/>
          </p:nvPr>
        </p:nvSpPr>
        <p:spPr/>
        <p:txBody>
          <a:bodyPr/>
          <a:lstStyle/>
          <a:p>
            <a:fld id="{3E648CF5-78AA-B944-B6CE-E566DD150A34}" type="slidenum">
              <a:rPr lang="en-US" smtClean="0"/>
              <a:t>2</a:t>
            </a:fld>
            <a:endParaRPr lang="en-US"/>
          </a:p>
        </p:txBody>
      </p:sp>
    </p:spTree>
    <p:extLst>
      <p:ext uri="{BB962C8B-B14F-4D97-AF65-F5344CB8AC3E}">
        <p14:creationId xmlns:p14="http://schemas.microsoft.com/office/powerpoint/2010/main" val="172082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18CB-E9DA-6F4D-BAFD-2A73217BDAD4}"/>
              </a:ext>
            </a:extLst>
          </p:cNvPr>
          <p:cNvSpPr>
            <a:spLocks noGrp="1"/>
          </p:cNvSpPr>
          <p:nvPr>
            <p:ph type="ctrTitle"/>
          </p:nvPr>
        </p:nvSpPr>
        <p:spPr>
          <a:xfrm>
            <a:off x="1524000" y="461963"/>
            <a:ext cx="9144000" cy="2387600"/>
          </a:xfrm>
        </p:spPr>
        <p:txBody>
          <a:bodyPr/>
          <a:lstStyle/>
          <a:p>
            <a:r>
              <a:rPr lang="en-US" dirty="0">
                <a:latin typeface="Aptos" panose="020B0004020202020204" pitchFamily="34" charset="0"/>
              </a:rPr>
              <a:t>Have more questions?</a:t>
            </a:r>
          </a:p>
        </p:txBody>
      </p:sp>
      <p:sp>
        <p:nvSpPr>
          <p:cNvPr id="3" name="Subtitle 2">
            <a:extLst>
              <a:ext uri="{FF2B5EF4-FFF2-40B4-BE49-F238E27FC236}">
                <a16:creationId xmlns:a16="http://schemas.microsoft.com/office/drawing/2014/main" id="{297B80AD-F151-6843-B9EC-6F395643F2AD}"/>
              </a:ext>
            </a:extLst>
          </p:cNvPr>
          <p:cNvSpPr>
            <a:spLocks noGrp="1"/>
          </p:cNvSpPr>
          <p:nvPr>
            <p:ph type="subTitle" idx="1"/>
          </p:nvPr>
        </p:nvSpPr>
        <p:spPr>
          <a:xfrm>
            <a:off x="1524000" y="2941638"/>
            <a:ext cx="9144000" cy="1655762"/>
          </a:xfrm>
        </p:spPr>
        <p:txBody>
          <a:bodyPr>
            <a:normAutofit lnSpcReduction="10000"/>
          </a:bodyPr>
          <a:lstStyle/>
          <a:p>
            <a:r>
              <a:rPr lang="en-US" dirty="0"/>
              <a:t>Contact the VP, Student Engagement</a:t>
            </a:r>
            <a:br>
              <a:rPr lang="en-US" dirty="0"/>
            </a:br>
            <a:r>
              <a:rPr lang="en-US" dirty="0">
                <a:hlinkClick r:id="rId3"/>
              </a:rPr>
              <a:t>fsustudentengagement@fanshawec.ca</a:t>
            </a:r>
            <a:endParaRPr lang="en-US" dirty="0"/>
          </a:p>
          <a:p>
            <a:r>
              <a:rPr lang="en-US" dirty="0"/>
              <a:t>Or the FSU Clubs Team</a:t>
            </a:r>
          </a:p>
          <a:p>
            <a:r>
              <a:rPr lang="en-US" dirty="0">
                <a:hlinkClick r:id="rId4"/>
              </a:rPr>
              <a:t>fsuclubs@fanshawec.ca</a:t>
            </a:r>
            <a:endParaRPr lang="en-US" dirty="0"/>
          </a:p>
          <a:p>
            <a:endParaRPr lang="en-US" dirty="0"/>
          </a:p>
        </p:txBody>
      </p:sp>
      <p:sp>
        <p:nvSpPr>
          <p:cNvPr id="5" name="Slide Number Placeholder 4">
            <a:extLst>
              <a:ext uri="{FF2B5EF4-FFF2-40B4-BE49-F238E27FC236}">
                <a16:creationId xmlns:a16="http://schemas.microsoft.com/office/drawing/2014/main" id="{D2CBA647-09F5-ABF5-20B6-C540F2DE30A2}"/>
              </a:ext>
            </a:extLst>
          </p:cNvPr>
          <p:cNvSpPr>
            <a:spLocks noGrp="1"/>
          </p:cNvSpPr>
          <p:nvPr>
            <p:ph type="sldNum" sz="quarter" idx="12"/>
          </p:nvPr>
        </p:nvSpPr>
        <p:spPr/>
        <p:txBody>
          <a:bodyPr/>
          <a:lstStyle/>
          <a:p>
            <a:fld id="{3E648CF5-78AA-B944-B6CE-E566DD150A34}" type="slidenum">
              <a:rPr lang="en-US" smtClean="0"/>
              <a:t>20</a:t>
            </a:fld>
            <a:endParaRPr lang="en-US"/>
          </a:p>
        </p:txBody>
      </p:sp>
    </p:spTree>
    <p:extLst>
      <p:ext uri="{BB962C8B-B14F-4D97-AF65-F5344CB8AC3E}">
        <p14:creationId xmlns:p14="http://schemas.microsoft.com/office/powerpoint/2010/main" val="250139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A7637-B5CD-6935-2968-77E5FE76C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3B429-30C6-2E49-B681-21FCF7252D51}"/>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Starting a Club</a:t>
            </a:r>
          </a:p>
        </p:txBody>
      </p:sp>
      <p:sp>
        <p:nvSpPr>
          <p:cNvPr id="3" name="Content Placeholder 2">
            <a:extLst>
              <a:ext uri="{FF2B5EF4-FFF2-40B4-BE49-F238E27FC236}">
                <a16:creationId xmlns:a16="http://schemas.microsoft.com/office/drawing/2014/main" id="{0237AD97-5D69-0BA5-E037-CD5C1EBF01A8}"/>
              </a:ext>
            </a:extLst>
          </p:cNvPr>
          <p:cNvSpPr>
            <a:spLocks noGrp="1"/>
          </p:cNvSpPr>
          <p:nvPr>
            <p:ph idx="1"/>
          </p:nvPr>
        </p:nvSpPr>
        <p:spPr>
          <a:xfrm>
            <a:off x="838200" y="1400175"/>
            <a:ext cx="10515600" cy="4776788"/>
          </a:xfrm>
        </p:spPr>
        <p:txBody>
          <a:bodyPr>
            <a:normAutofit/>
          </a:bodyPr>
          <a:lstStyle/>
          <a:p>
            <a:pPr marL="0" indent="0">
              <a:buNone/>
            </a:pPr>
            <a:r>
              <a:rPr lang="en-US" sz="2000" dirty="0">
                <a:latin typeface="Aptos" panose="020B0004020202020204" pitchFamily="34" charset="0"/>
              </a:rPr>
              <a:t>Clubs are an amazing way to network, develop skills like leadership and organization, engage with communities, and of course, have fun! Clubs can host events in the Student Centre, the College, and other campuses for both their club members and the student body.</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Executive positions in Clubs qualify to be added to students’ </a:t>
            </a:r>
            <a:r>
              <a:rPr lang="en-US" sz="2000" dirty="0">
                <a:latin typeface="Aptos" panose="020B0004020202020204" pitchFamily="34" charset="0"/>
                <a:hlinkClick r:id="rId2"/>
              </a:rPr>
              <a:t>Co-Curricular Record</a:t>
            </a:r>
            <a:r>
              <a:rPr lang="en-US" sz="2000" dirty="0">
                <a:latin typeface="Aptos" panose="020B0004020202020204" pitchFamily="34" charset="0"/>
              </a:rPr>
              <a:t> (CCR).</a:t>
            </a:r>
          </a:p>
        </p:txBody>
      </p:sp>
      <p:pic>
        <p:nvPicPr>
          <p:cNvPr id="8" name="Picture 6">
            <a:extLst>
              <a:ext uri="{FF2B5EF4-FFF2-40B4-BE49-F238E27FC236}">
                <a16:creationId xmlns:a16="http://schemas.microsoft.com/office/drawing/2014/main" id="{BAE463BD-9A0C-AB4A-4B6E-CE741914F6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7"/>
          <a:stretch>
            <a:fillRect/>
          </a:stretch>
        </p:blipFill>
        <p:spPr bwMode="auto">
          <a:xfrm>
            <a:off x="-6645" y="3857625"/>
            <a:ext cx="4266847" cy="3010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70CF998-15FF-0959-A158-18C5A3CCA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205" y="3857624"/>
            <a:ext cx="4516438" cy="30100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7B8E168-6206-32DE-8A5A-0F1D6A65B2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321" b="10941"/>
          <a:stretch>
            <a:fillRect/>
          </a:stretch>
        </p:blipFill>
        <p:spPr bwMode="auto">
          <a:xfrm>
            <a:off x="3903956" y="3857625"/>
            <a:ext cx="4384087" cy="30100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51D9F91-3D27-E4C1-F7A7-2926345CAE8B}"/>
              </a:ext>
            </a:extLst>
          </p:cNvPr>
          <p:cNvSpPr>
            <a:spLocks noGrp="1"/>
          </p:cNvSpPr>
          <p:nvPr>
            <p:ph type="sldNum" sz="quarter" idx="12"/>
          </p:nvPr>
        </p:nvSpPr>
        <p:spPr/>
        <p:txBody>
          <a:bodyPr/>
          <a:lstStyle/>
          <a:p>
            <a:fld id="{3E648CF5-78AA-B944-B6CE-E566DD150A34}" type="slidenum">
              <a:rPr lang="en-US" smtClean="0"/>
              <a:t>3</a:t>
            </a:fld>
            <a:endParaRPr lang="en-US"/>
          </a:p>
        </p:txBody>
      </p:sp>
    </p:spTree>
    <p:extLst>
      <p:ext uri="{BB962C8B-B14F-4D97-AF65-F5344CB8AC3E}">
        <p14:creationId xmlns:p14="http://schemas.microsoft.com/office/powerpoint/2010/main" val="116243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387F-8073-AB0A-5293-A662E33B7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AA6D1-C0CA-666C-A9B9-494454F9F6C3}"/>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Starting a Club</a:t>
            </a:r>
          </a:p>
        </p:txBody>
      </p:sp>
      <p:sp>
        <p:nvSpPr>
          <p:cNvPr id="8" name="Content Placeholder 2">
            <a:extLst>
              <a:ext uri="{FF2B5EF4-FFF2-40B4-BE49-F238E27FC236}">
                <a16:creationId xmlns:a16="http://schemas.microsoft.com/office/drawing/2014/main" id="{ED0A4570-45F1-3A3B-87BC-43CBE49246C8}"/>
              </a:ext>
            </a:extLst>
          </p:cNvPr>
          <p:cNvSpPr>
            <a:spLocks noGrp="1"/>
          </p:cNvSpPr>
          <p:nvPr>
            <p:ph idx="1"/>
          </p:nvPr>
        </p:nvSpPr>
        <p:spPr>
          <a:xfrm>
            <a:off x="838200" y="1400175"/>
            <a:ext cx="10515600" cy="4776788"/>
          </a:xfrm>
        </p:spPr>
        <p:txBody>
          <a:bodyPr>
            <a:normAutofit/>
          </a:bodyPr>
          <a:lstStyle/>
          <a:p>
            <a:pPr marL="0" indent="0">
              <a:spcAft>
                <a:spcPts val="600"/>
              </a:spcAft>
              <a:buNone/>
            </a:pPr>
            <a:r>
              <a:rPr lang="en-US" sz="2400" b="1" dirty="0">
                <a:latin typeface="Aptos Display" panose="020B0004020202020204" pitchFamily="34" charset="0"/>
              </a:rPr>
              <a:t>Clubs Policy</a:t>
            </a:r>
          </a:p>
          <a:p>
            <a:pPr marL="0" indent="0">
              <a:spcAft>
                <a:spcPts val="600"/>
              </a:spcAft>
              <a:buNone/>
            </a:pPr>
            <a:r>
              <a:rPr lang="en-US" sz="1800" dirty="0">
                <a:latin typeface="Aptos" panose="020B0004020202020204" pitchFamily="34" charset="0"/>
              </a:rPr>
              <a:t>Start by giving the Clubs Policy a quick look. It contains a definition of terms used within the Clubs Program, and a comprehensive breakdown of all the rules and procedures in operating a club.</a:t>
            </a:r>
          </a:p>
          <a:p>
            <a:pPr marL="0" indent="0">
              <a:spcAft>
                <a:spcPts val="600"/>
              </a:spcAft>
              <a:buNone/>
            </a:pPr>
            <a:endParaRPr lang="en-US" sz="1800" dirty="0">
              <a:latin typeface="Aptos" panose="020B0004020202020204" pitchFamily="34" charset="0"/>
            </a:endParaRPr>
          </a:p>
          <a:p>
            <a:pPr marL="0" indent="0">
              <a:spcAft>
                <a:spcPts val="600"/>
              </a:spcAft>
              <a:buNone/>
            </a:pPr>
            <a:r>
              <a:rPr lang="en-US" sz="2400" b="1" dirty="0">
                <a:latin typeface="Aptos Display" panose="020B0004020202020204" pitchFamily="34" charset="0"/>
              </a:rPr>
              <a:t>Club Charter Form</a:t>
            </a:r>
          </a:p>
          <a:p>
            <a:pPr marL="0" indent="0">
              <a:spcAft>
                <a:spcPts val="600"/>
              </a:spcAft>
              <a:buNone/>
            </a:pPr>
            <a:r>
              <a:rPr lang="en-US" sz="1800" dirty="0">
                <a:latin typeface="Aptos" panose="020B0004020202020204" pitchFamily="34" charset="0"/>
              </a:rPr>
              <a:t>For a club to be formed and ratified, students must fill in the </a:t>
            </a:r>
            <a:r>
              <a:rPr lang="en-US" sz="1800" dirty="0">
                <a:latin typeface="Aptos" panose="020B0004020202020204" pitchFamily="34" charset="0"/>
                <a:hlinkClick r:id="rId2"/>
              </a:rPr>
              <a:t>Club Charter Form</a:t>
            </a:r>
            <a:r>
              <a:rPr lang="en-US" sz="1800" dirty="0">
                <a:latin typeface="Aptos" panose="020B0004020202020204" pitchFamily="34" charset="0"/>
              </a:rPr>
              <a:t> available on the FSU Clubs site, along with every other document related to the Clubs Program. The Club Charter details everything we need to know about your club, from the name and type of club down to who the executives and members are. </a:t>
            </a:r>
          </a:p>
          <a:p>
            <a:pPr marL="0" indent="0">
              <a:spcAft>
                <a:spcPts val="600"/>
              </a:spcAft>
              <a:buNone/>
            </a:pPr>
            <a:r>
              <a:rPr lang="en-US" sz="1800" dirty="0">
                <a:latin typeface="Aptos" panose="020B0004020202020204" pitchFamily="34" charset="0"/>
              </a:rPr>
              <a:t>Once this charter is completed and submitted to the FSU, it will be reviewed to ensure that all requirements are met and that the club is eligible for ratification. If so, the Club President will be notified, and the Club Executives would go through training, and the club will be able to begin operations!</a:t>
            </a:r>
          </a:p>
        </p:txBody>
      </p:sp>
      <p:sp>
        <p:nvSpPr>
          <p:cNvPr id="4" name="Slide Number Placeholder 3">
            <a:extLst>
              <a:ext uri="{FF2B5EF4-FFF2-40B4-BE49-F238E27FC236}">
                <a16:creationId xmlns:a16="http://schemas.microsoft.com/office/drawing/2014/main" id="{AAD23BED-0766-3BC1-4BDC-A997477C53AA}"/>
              </a:ext>
            </a:extLst>
          </p:cNvPr>
          <p:cNvSpPr>
            <a:spLocks noGrp="1"/>
          </p:cNvSpPr>
          <p:nvPr>
            <p:ph type="sldNum" sz="quarter" idx="12"/>
          </p:nvPr>
        </p:nvSpPr>
        <p:spPr/>
        <p:txBody>
          <a:bodyPr/>
          <a:lstStyle/>
          <a:p>
            <a:fld id="{3E648CF5-78AA-B944-B6CE-E566DD150A34}" type="slidenum">
              <a:rPr lang="en-US" smtClean="0"/>
              <a:t>4</a:t>
            </a:fld>
            <a:endParaRPr lang="en-US"/>
          </a:p>
        </p:txBody>
      </p:sp>
    </p:spTree>
    <p:extLst>
      <p:ext uri="{BB962C8B-B14F-4D97-AF65-F5344CB8AC3E}">
        <p14:creationId xmlns:p14="http://schemas.microsoft.com/office/powerpoint/2010/main" val="398264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7BE0D-AC27-2B13-02C6-F548DE3EF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F8B57-1908-33D7-E490-2237C7826B14}"/>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Club Charter</a:t>
            </a:r>
          </a:p>
        </p:txBody>
      </p:sp>
      <p:sp>
        <p:nvSpPr>
          <p:cNvPr id="8" name="Content Placeholder 2">
            <a:extLst>
              <a:ext uri="{FF2B5EF4-FFF2-40B4-BE49-F238E27FC236}">
                <a16:creationId xmlns:a16="http://schemas.microsoft.com/office/drawing/2014/main" id="{95C19CD7-2562-2CE4-861A-407B1B165070}"/>
              </a:ext>
            </a:extLst>
          </p:cNvPr>
          <p:cNvSpPr>
            <a:spLocks noGrp="1"/>
          </p:cNvSpPr>
          <p:nvPr>
            <p:ph idx="1"/>
          </p:nvPr>
        </p:nvSpPr>
        <p:spPr>
          <a:xfrm>
            <a:off x="838200" y="1400175"/>
            <a:ext cx="10515600" cy="5071646"/>
          </a:xfrm>
        </p:spPr>
        <p:txBody>
          <a:bodyPr>
            <a:normAutofit/>
          </a:bodyPr>
          <a:lstStyle/>
          <a:p>
            <a:pPr marL="0" indent="0">
              <a:spcAft>
                <a:spcPts val="600"/>
              </a:spcAft>
              <a:buNone/>
            </a:pPr>
            <a:r>
              <a:rPr lang="en-US" sz="2000" b="1" dirty="0">
                <a:latin typeface="Aptos Display" panose="020B0004020202020204" pitchFamily="34" charset="0"/>
              </a:rPr>
              <a:t>01. Name of the Club</a:t>
            </a:r>
            <a:br>
              <a:rPr lang="en-US" sz="2000" b="1" dirty="0">
                <a:latin typeface="Aptos Display" panose="020B0004020202020204" pitchFamily="34" charset="0"/>
              </a:rPr>
            </a:br>
            <a:r>
              <a:rPr lang="en-US" sz="1800" dirty="0">
                <a:latin typeface="Aptos" panose="020B0004020202020204" pitchFamily="34" charset="0"/>
              </a:rPr>
              <a:t>Pick a name that’s relevant to the kind of club you want to run. Note: You cannot use “Student Union” in the name of your club. However, names such as “Fanshawe ___________ Club” are allowed.</a:t>
            </a:r>
            <a:endParaRPr lang="en-US" sz="2000" b="1" dirty="0">
              <a:latin typeface="Aptos Display" panose="020B0004020202020204" pitchFamily="34" charset="0"/>
            </a:endParaRPr>
          </a:p>
          <a:p>
            <a:pPr marL="0" indent="0">
              <a:spcAft>
                <a:spcPts val="600"/>
              </a:spcAft>
              <a:buNone/>
            </a:pPr>
            <a:r>
              <a:rPr lang="en-US" sz="2000" b="1" dirty="0">
                <a:latin typeface="Aptos Display" panose="020B0004020202020204" pitchFamily="34" charset="0"/>
              </a:rPr>
              <a:t>02. Club Logo</a:t>
            </a:r>
            <a:br>
              <a:rPr lang="en-US" sz="2000" b="1" dirty="0">
                <a:latin typeface="Aptos Display" panose="020B0004020202020204" pitchFamily="34" charset="0"/>
              </a:rPr>
            </a:br>
            <a:r>
              <a:rPr lang="en-US" sz="1800" dirty="0">
                <a:latin typeface="Aptos" panose="020B0004020202020204" pitchFamily="34" charset="0"/>
              </a:rPr>
              <a:t>Clubs must have their own club logo. This will be shown on the FSU Clubs listing page and can be used for promotional purposes, such as campus posters or social media posts.</a:t>
            </a:r>
          </a:p>
          <a:p>
            <a:pPr marL="0" indent="0">
              <a:spcAft>
                <a:spcPts val="600"/>
              </a:spcAft>
              <a:buNone/>
            </a:pPr>
            <a:r>
              <a:rPr lang="en-US" sz="2000" b="1" dirty="0">
                <a:latin typeface="Aptos Display" panose="020B0004020202020204" pitchFamily="34" charset="0"/>
              </a:rPr>
              <a:t>03. Type of Club</a:t>
            </a:r>
            <a:br>
              <a:rPr lang="en-US" sz="2000" b="1" dirty="0">
                <a:latin typeface="Aptos Display" panose="020B0004020202020204" pitchFamily="34" charset="0"/>
              </a:rPr>
            </a:br>
            <a:r>
              <a:rPr lang="en-US" sz="1800" dirty="0">
                <a:latin typeface="Aptos" panose="020B0004020202020204" pitchFamily="34" charset="0"/>
              </a:rPr>
              <a:t>Select which of the options describes your club best. Refer to Club Policy, Section 1.2.2, for definitions of club types. Note that Recreational Clubs, Campus Charters, and Program Associations may need to complete additional steps to become a ratified FSU Club. </a:t>
            </a:r>
          </a:p>
          <a:p>
            <a:pPr marL="0" indent="0">
              <a:spcAft>
                <a:spcPts val="600"/>
              </a:spcAft>
              <a:buNone/>
            </a:pPr>
            <a:r>
              <a:rPr lang="en-US" sz="2000" b="1" dirty="0">
                <a:latin typeface="Aptos Display" panose="020B0004020202020204" pitchFamily="34" charset="0"/>
              </a:rPr>
              <a:t>04. Planned Events</a:t>
            </a:r>
            <a:br>
              <a:rPr lang="en-US" sz="2000" b="1" dirty="0">
                <a:latin typeface="Aptos Display" panose="020B0004020202020204" pitchFamily="34" charset="0"/>
              </a:rPr>
            </a:br>
            <a:r>
              <a:rPr lang="en-US" sz="1800" dirty="0">
                <a:latin typeface="Aptos" panose="020B0004020202020204" pitchFamily="34" charset="0"/>
              </a:rPr>
              <a:t>Come up with some ideas for meetings, events, and activities that your club might perform throughout the year, tentative dates, and the steps involved. You can also attach a spreadsheet of these items if you would like your submission to be more organized.</a:t>
            </a:r>
          </a:p>
          <a:p>
            <a:pPr marL="0" indent="0">
              <a:spcAft>
                <a:spcPts val="600"/>
              </a:spcAft>
              <a:buNone/>
            </a:pPr>
            <a:r>
              <a:rPr lang="en-US" sz="1800" dirty="0">
                <a:latin typeface="Aptos" panose="020B0004020202020204" pitchFamily="34" charset="0"/>
              </a:rPr>
              <a:t>Note that these do not need to be set in stone; they give the FSU Executive Committee an idea of what kind of things your club will do. </a:t>
            </a:r>
          </a:p>
        </p:txBody>
      </p:sp>
      <p:sp>
        <p:nvSpPr>
          <p:cNvPr id="4" name="Slide Number Placeholder 3">
            <a:extLst>
              <a:ext uri="{FF2B5EF4-FFF2-40B4-BE49-F238E27FC236}">
                <a16:creationId xmlns:a16="http://schemas.microsoft.com/office/drawing/2014/main" id="{5B1039A3-AA21-C23C-8DD2-4A6984A7480B}"/>
              </a:ext>
            </a:extLst>
          </p:cNvPr>
          <p:cNvSpPr>
            <a:spLocks noGrp="1"/>
          </p:cNvSpPr>
          <p:nvPr>
            <p:ph type="sldNum" sz="quarter" idx="12"/>
          </p:nvPr>
        </p:nvSpPr>
        <p:spPr/>
        <p:txBody>
          <a:bodyPr/>
          <a:lstStyle/>
          <a:p>
            <a:fld id="{3E648CF5-78AA-B944-B6CE-E566DD150A34}" type="slidenum">
              <a:rPr lang="en-US" smtClean="0"/>
              <a:t>5</a:t>
            </a:fld>
            <a:endParaRPr lang="en-US"/>
          </a:p>
        </p:txBody>
      </p:sp>
    </p:spTree>
    <p:extLst>
      <p:ext uri="{BB962C8B-B14F-4D97-AF65-F5344CB8AC3E}">
        <p14:creationId xmlns:p14="http://schemas.microsoft.com/office/powerpoint/2010/main" val="87290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12B4B-92C3-68E0-13CA-06C810CE0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49025-9CAD-026C-C155-DE0F7469DC30}"/>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Club Charter</a:t>
            </a:r>
          </a:p>
        </p:txBody>
      </p:sp>
      <p:sp>
        <p:nvSpPr>
          <p:cNvPr id="8" name="Content Placeholder 2">
            <a:extLst>
              <a:ext uri="{FF2B5EF4-FFF2-40B4-BE49-F238E27FC236}">
                <a16:creationId xmlns:a16="http://schemas.microsoft.com/office/drawing/2014/main" id="{8276F8C9-CA19-4EDF-5E91-56254B814057}"/>
              </a:ext>
            </a:extLst>
          </p:cNvPr>
          <p:cNvSpPr>
            <a:spLocks noGrp="1"/>
          </p:cNvSpPr>
          <p:nvPr>
            <p:ph idx="1"/>
          </p:nvPr>
        </p:nvSpPr>
        <p:spPr>
          <a:xfrm>
            <a:off x="838200" y="1400175"/>
            <a:ext cx="10515600" cy="4776788"/>
          </a:xfrm>
        </p:spPr>
        <p:txBody>
          <a:bodyPr>
            <a:normAutofit/>
          </a:bodyPr>
          <a:lstStyle/>
          <a:p>
            <a:pPr marL="0" indent="0">
              <a:spcAft>
                <a:spcPts val="600"/>
              </a:spcAft>
              <a:buNone/>
            </a:pPr>
            <a:r>
              <a:rPr lang="en-US" sz="2000" b="1" dirty="0">
                <a:latin typeface="Aptos Display" panose="020B0004020202020204" pitchFamily="34" charset="0"/>
              </a:rPr>
              <a:t>05. Club Leadership and Membership</a:t>
            </a:r>
          </a:p>
          <a:p>
            <a:pPr marL="0" indent="0">
              <a:spcAft>
                <a:spcPts val="600"/>
              </a:spcAft>
              <a:buNone/>
            </a:pPr>
            <a:r>
              <a:rPr lang="en-US" sz="1800" dirty="0">
                <a:latin typeface="Aptos" panose="020B0004020202020204" pitchFamily="34" charset="0"/>
              </a:rPr>
              <a:t>A club will need a minimum of five (5) full-time students (including the Leadership Team) to be ratified, and ten (10) to qualify for funding.</a:t>
            </a:r>
          </a:p>
          <a:p>
            <a:pPr marL="0" indent="0">
              <a:spcAft>
                <a:spcPts val="600"/>
              </a:spcAft>
              <a:buNone/>
            </a:pPr>
            <a:r>
              <a:rPr lang="en-US" sz="1800" dirty="0">
                <a:latin typeface="Aptos" panose="020B0004020202020204" pitchFamily="34" charset="0"/>
              </a:rPr>
              <a:t>The </a:t>
            </a:r>
            <a:r>
              <a:rPr lang="en-US" sz="1800" b="1" dirty="0">
                <a:latin typeface="Aptos" panose="020B0004020202020204" pitchFamily="34" charset="0"/>
              </a:rPr>
              <a:t>Leadership Team </a:t>
            </a:r>
            <a:r>
              <a:rPr lang="en-US" sz="1800" dirty="0">
                <a:latin typeface="Aptos" panose="020B0004020202020204" pitchFamily="34" charset="0"/>
              </a:rPr>
              <a:t>consists of the following:</a:t>
            </a:r>
          </a:p>
          <a:p>
            <a:pPr>
              <a:spcAft>
                <a:spcPts val="600"/>
              </a:spcAft>
            </a:pPr>
            <a:r>
              <a:rPr lang="en-US" sz="1800" dirty="0">
                <a:latin typeface="Aptos" panose="020B0004020202020204" pitchFamily="34" charset="0"/>
              </a:rPr>
              <a:t>President</a:t>
            </a:r>
          </a:p>
          <a:p>
            <a:pPr>
              <a:spcAft>
                <a:spcPts val="600"/>
              </a:spcAft>
            </a:pPr>
            <a:r>
              <a:rPr lang="en-US" sz="1800" dirty="0">
                <a:latin typeface="Aptos" panose="020B0004020202020204" pitchFamily="34" charset="0"/>
              </a:rPr>
              <a:t>Vice President</a:t>
            </a:r>
          </a:p>
          <a:p>
            <a:pPr>
              <a:spcAft>
                <a:spcPts val="600"/>
              </a:spcAft>
            </a:pPr>
            <a:r>
              <a:rPr lang="en-US" sz="1800" dirty="0">
                <a:latin typeface="Aptos" panose="020B0004020202020204" pitchFamily="34" charset="0"/>
              </a:rPr>
              <a:t>Treasurer</a:t>
            </a:r>
          </a:p>
          <a:p>
            <a:pPr marL="0" indent="0">
              <a:spcAft>
                <a:spcPts val="600"/>
              </a:spcAft>
              <a:buNone/>
            </a:pPr>
            <a:r>
              <a:rPr lang="en-US" sz="1800" dirty="0">
                <a:latin typeface="Aptos" panose="020B0004020202020204" pitchFamily="34" charset="0"/>
              </a:rPr>
              <a:t>These roles are responsible for properly managing the club and abiding by the FSU Clubs Policy. Note that each role must be filled by different students – the President or Vice President cannot hold the role of Treasurer.</a:t>
            </a:r>
          </a:p>
          <a:p>
            <a:pPr marL="0" indent="0">
              <a:spcAft>
                <a:spcPts val="600"/>
              </a:spcAft>
              <a:buNone/>
            </a:pPr>
            <a:r>
              <a:rPr lang="en-US" sz="1800" dirty="0">
                <a:latin typeface="Aptos" panose="020B0004020202020204" pitchFamily="34" charset="0"/>
              </a:rPr>
              <a:t>If you are applying as a Program Association or has a Faculty/Staff advisor, their information needs to be included in the charter as well. Note that their role is not to run the club but to provide support and guidance to the Leadership Team.</a:t>
            </a:r>
          </a:p>
        </p:txBody>
      </p:sp>
      <p:sp>
        <p:nvSpPr>
          <p:cNvPr id="4" name="Slide Number Placeholder 3">
            <a:extLst>
              <a:ext uri="{FF2B5EF4-FFF2-40B4-BE49-F238E27FC236}">
                <a16:creationId xmlns:a16="http://schemas.microsoft.com/office/drawing/2014/main" id="{D6CB5FB3-5C4D-EB0E-1812-A1E9DADE8271}"/>
              </a:ext>
            </a:extLst>
          </p:cNvPr>
          <p:cNvSpPr>
            <a:spLocks noGrp="1"/>
          </p:cNvSpPr>
          <p:nvPr>
            <p:ph type="sldNum" sz="quarter" idx="12"/>
          </p:nvPr>
        </p:nvSpPr>
        <p:spPr/>
        <p:txBody>
          <a:bodyPr/>
          <a:lstStyle/>
          <a:p>
            <a:fld id="{3E648CF5-78AA-B944-B6CE-E566DD150A34}" type="slidenum">
              <a:rPr lang="en-US" smtClean="0"/>
              <a:t>6</a:t>
            </a:fld>
            <a:endParaRPr lang="en-US"/>
          </a:p>
        </p:txBody>
      </p:sp>
    </p:spTree>
    <p:extLst>
      <p:ext uri="{BB962C8B-B14F-4D97-AF65-F5344CB8AC3E}">
        <p14:creationId xmlns:p14="http://schemas.microsoft.com/office/powerpoint/2010/main" val="325079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0A1E-B824-AC10-7941-258DD05E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D9EE-E214-E389-B57A-B1E34638CB1D}"/>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Club Charter</a:t>
            </a:r>
          </a:p>
        </p:txBody>
      </p:sp>
      <p:sp>
        <p:nvSpPr>
          <p:cNvPr id="8" name="Content Placeholder 2">
            <a:extLst>
              <a:ext uri="{FF2B5EF4-FFF2-40B4-BE49-F238E27FC236}">
                <a16:creationId xmlns:a16="http://schemas.microsoft.com/office/drawing/2014/main" id="{39FB9583-94ED-6CBB-E57E-B25A3812ED13}"/>
              </a:ext>
            </a:extLst>
          </p:cNvPr>
          <p:cNvSpPr>
            <a:spLocks noGrp="1"/>
          </p:cNvSpPr>
          <p:nvPr>
            <p:ph idx="1"/>
          </p:nvPr>
        </p:nvSpPr>
        <p:spPr>
          <a:xfrm>
            <a:off x="838200" y="1400175"/>
            <a:ext cx="10515600" cy="4776788"/>
          </a:xfrm>
        </p:spPr>
        <p:txBody>
          <a:bodyPr>
            <a:normAutofit/>
          </a:bodyPr>
          <a:lstStyle/>
          <a:p>
            <a:pPr marL="0" indent="0">
              <a:spcAft>
                <a:spcPts val="600"/>
              </a:spcAft>
              <a:buNone/>
            </a:pPr>
            <a:r>
              <a:rPr lang="en-US" sz="2000" b="1" dirty="0">
                <a:latin typeface="Aptos Display" panose="020B0004020202020204" pitchFamily="34" charset="0"/>
              </a:rPr>
              <a:t>05. Club Leadership and Membership</a:t>
            </a:r>
          </a:p>
          <a:p>
            <a:pPr marL="0" indent="0">
              <a:spcAft>
                <a:spcPts val="600"/>
              </a:spcAft>
              <a:buNone/>
            </a:pPr>
            <a:r>
              <a:rPr lang="en-US" sz="1800" dirty="0">
                <a:latin typeface="Aptos" panose="020B0004020202020204" pitchFamily="34" charset="0"/>
              </a:rPr>
              <a:t>If the Club has any pre-made social media groups, this is also the section where you would include this. The Leadership Team is in charge of creating and moderating these platforms, ensuring that Club Policies and the Student Code of Conduct is followed.</a:t>
            </a:r>
          </a:p>
          <a:p>
            <a:pPr marL="0" indent="0">
              <a:spcAft>
                <a:spcPts val="600"/>
              </a:spcAft>
              <a:buNone/>
            </a:pPr>
            <a:r>
              <a:rPr lang="en-US" sz="1800" dirty="0">
                <a:latin typeface="Aptos" panose="020B0004020202020204" pitchFamily="34" charset="0"/>
              </a:rPr>
              <a:t>Clubs typically create pages and groups on Instagram, Facebook, WhatsApp, and Discord. Links to these can be included on the Club Charter, or the Leadership Team can follow  up with the FSU Team to update these on the FSU Clubs site.</a:t>
            </a:r>
          </a:p>
          <a:p>
            <a:pPr marL="0" indent="0">
              <a:spcAft>
                <a:spcPts val="600"/>
              </a:spcAft>
              <a:buNone/>
            </a:pPr>
            <a:r>
              <a:rPr lang="en-US" sz="1800" dirty="0">
                <a:latin typeface="Aptos" panose="020B0004020202020204" pitchFamily="34" charset="0"/>
              </a:rPr>
              <a:t>If the club is an on-campus charter or is partnered with any professional association/business, you must include their information and attach a copy of the organization’s Certificate of Liability Insurance and complete an ‘Off Campus Endorsement Form’.</a:t>
            </a:r>
          </a:p>
          <a:p>
            <a:pPr marL="0" indent="0">
              <a:spcAft>
                <a:spcPts val="600"/>
              </a:spcAft>
              <a:buNone/>
            </a:pPr>
            <a:r>
              <a:rPr lang="en-US" sz="1800" b="1" dirty="0">
                <a:latin typeface="Aptos" panose="020B0004020202020204" pitchFamily="34" charset="0"/>
              </a:rPr>
              <a:t>Club membership </a:t>
            </a:r>
            <a:r>
              <a:rPr lang="en-US" sz="1800" dirty="0">
                <a:latin typeface="Aptos" panose="020B0004020202020204" pitchFamily="34" charset="0"/>
              </a:rPr>
              <a:t>must be open to all students at Fanshawe College and must not be restricted based on any grounds. Part-time students may join the club and its activities, but they will not count towards the five (5) and ten (10) member eligibility requirements and they cannot hold any leadership position(s) within the club.</a:t>
            </a:r>
          </a:p>
        </p:txBody>
      </p:sp>
      <p:sp>
        <p:nvSpPr>
          <p:cNvPr id="4" name="Slide Number Placeholder 3">
            <a:extLst>
              <a:ext uri="{FF2B5EF4-FFF2-40B4-BE49-F238E27FC236}">
                <a16:creationId xmlns:a16="http://schemas.microsoft.com/office/drawing/2014/main" id="{1CEA0FAF-BB48-5FF0-0A29-8BEBEB03827C}"/>
              </a:ext>
            </a:extLst>
          </p:cNvPr>
          <p:cNvSpPr>
            <a:spLocks noGrp="1"/>
          </p:cNvSpPr>
          <p:nvPr>
            <p:ph type="sldNum" sz="quarter" idx="12"/>
          </p:nvPr>
        </p:nvSpPr>
        <p:spPr/>
        <p:txBody>
          <a:bodyPr/>
          <a:lstStyle/>
          <a:p>
            <a:fld id="{3E648CF5-78AA-B944-B6CE-E566DD150A34}" type="slidenum">
              <a:rPr lang="en-US" smtClean="0"/>
              <a:t>7</a:t>
            </a:fld>
            <a:endParaRPr lang="en-US"/>
          </a:p>
        </p:txBody>
      </p:sp>
    </p:spTree>
    <p:extLst>
      <p:ext uri="{BB962C8B-B14F-4D97-AF65-F5344CB8AC3E}">
        <p14:creationId xmlns:p14="http://schemas.microsoft.com/office/powerpoint/2010/main" val="71586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785-A24C-93D0-AE52-AE3EC754A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A2095-9BEB-2825-FB38-33714ABEBF6C}"/>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Approval and Training</a:t>
            </a:r>
          </a:p>
        </p:txBody>
      </p:sp>
      <p:sp>
        <p:nvSpPr>
          <p:cNvPr id="8" name="Content Placeholder 2">
            <a:extLst>
              <a:ext uri="{FF2B5EF4-FFF2-40B4-BE49-F238E27FC236}">
                <a16:creationId xmlns:a16="http://schemas.microsoft.com/office/drawing/2014/main" id="{04761546-E1EB-E6F7-F86F-8257AB3D8998}"/>
              </a:ext>
            </a:extLst>
          </p:cNvPr>
          <p:cNvSpPr>
            <a:spLocks noGrp="1"/>
          </p:cNvSpPr>
          <p:nvPr>
            <p:ph idx="1"/>
          </p:nvPr>
        </p:nvSpPr>
        <p:spPr>
          <a:xfrm>
            <a:off x="838200" y="1400174"/>
            <a:ext cx="10515600" cy="5107157"/>
          </a:xfrm>
        </p:spPr>
        <p:txBody>
          <a:bodyPr>
            <a:normAutofit/>
          </a:bodyPr>
          <a:lstStyle/>
          <a:p>
            <a:pPr marL="0" indent="0">
              <a:buNone/>
            </a:pPr>
            <a:r>
              <a:rPr lang="en-US" sz="2000" dirty="0">
                <a:latin typeface="Aptos" panose="020B0004020202020204" pitchFamily="34" charset="0"/>
              </a:rPr>
              <a:t>Once the Club Charter has been submitted, it will be reviewed by the FSU Executive Committee. The VP, Student Engagement will inform the Club of the outcome; if successfully approved or if the Club Charter is denied with an explanation.</a:t>
            </a:r>
          </a:p>
          <a:p>
            <a:pPr marL="0" indent="0">
              <a:buNone/>
            </a:pPr>
            <a:r>
              <a:rPr lang="en-US" sz="2000" dirty="0">
                <a:latin typeface="Aptos" panose="020B0004020202020204" pitchFamily="34" charset="0"/>
              </a:rPr>
              <a:t>If approved, the Club Leadership Team must undergo training, and review and sign the Clubs Policy. Only after will the Club be able to hold events or meetings and be added to the FSU website.</a:t>
            </a:r>
          </a:p>
          <a:p>
            <a:pPr marL="0" indent="0">
              <a:buNone/>
            </a:pPr>
            <a:endParaRPr lang="en-US" sz="2000" b="1" dirty="0">
              <a:latin typeface="Aptos" panose="020B0004020202020204" pitchFamily="34" charset="0"/>
            </a:endParaRPr>
          </a:p>
          <a:p>
            <a:pPr marL="0" indent="0">
              <a:buNone/>
            </a:pPr>
            <a:r>
              <a:rPr lang="en-US" sz="2000" dirty="0">
                <a:latin typeface="Aptos" panose="020B0004020202020204" pitchFamily="34" charset="0"/>
              </a:rPr>
              <a:t>If a club is ratified at the start of the term, they’ll</a:t>
            </a:r>
            <a:br>
              <a:rPr lang="en-US" sz="2000" dirty="0">
                <a:latin typeface="Aptos" panose="020B0004020202020204" pitchFamily="34" charset="0"/>
              </a:rPr>
            </a:br>
            <a:r>
              <a:rPr lang="en-US" sz="2000" dirty="0">
                <a:latin typeface="Aptos" panose="020B0004020202020204" pitchFamily="34" charset="0"/>
              </a:rPr>
              <a:t>be able to represent their club at </a:t>
            </a:r>
            <a:r>
              <a:rPr lang="en-US" sz="2000" b="1" dirty="0">
                <a:latin typeface="Aptos" panose="020B0004020202020204" pitchFamily="34" charset="0"/>
              </a:rPr>
              <a:t>Clubs Day</a:t>
            </a:r>
            <a:r>
              <a:rPr lang="en-US" sz="2000" dirty="0">
                <a:latin typeface="Aptos" panose="020B0004020202020204" pitchFamily="34" charset="0"/>
              </a:rPr>
              <a:t>, an</a:t>
            </a:r>
            <a:br>
              <a:rPr lang="en-US" sz="2000" dirty="0">
                <a:latin typeface="Aptos" panose="020B0004020202020204" pitchFamily="34" charset="0"/>
              </a:rPr>
            </a:br>
            <a:r>
              <a:rPr lang="en-US" sz="2000" dirty="0">
                <a:latin typeface="Aptos" panose="020B0004020202020204" pitchFamily="34" charset="0"/>
              </a:rPr>
              <a:t>event held at the start of each term to spread</a:t>
            </a:r>
            <a:br>
              <a:rPr lang="en-US" sz="2000" dirty="0">
                <a:latin typeface="Aptos" panose="020B0004020202020204" pitchFamily="34" charset="0"/>
              </a:rPr>
            </a:br>
            <a:r>
              <a:rPr lang="en-US" sz="2000" dirty="0">
                <a:latin typeface="Aptos" panose="020B0004020202020204" pitchFamily="34" charset="0"/>
              </a:rPr>
              <a:t>awareness of active FSU Clubs!</a:t>
            </a:r>
          </a:p>
          <a:p>
            <a:pPr marL="0" indent="0">
              <a:buNone/>
            </a:pPr>
            <a:r>
              <a:rPr lang="en-US" sz="2000" dirty="0">
                <a:latin typeface="Aptos" panose="020B0004020202020204" pitchFamily="34" charset="0"/>
              </a:rPr>
              <a:t>The Club Leadership Team will receive</a:t>
            </a:r>
            <a:br>
              <a:rPr lang="en-US" sz="2000" dirty="0">
                <a:latin typeface="Aptos" panose="020B0004020202020204" pitchFamily="34" charset="0"/>
              </a:rPr>
            </a:br>
            <a:r>
              <a:rPr lang="en-US" sz="2000" dirty="0">
                <a:latin typeface="Aptos" panose="020B0004020202020204" pitchFamily="34" charset="0"/>
              </a:rPr>
              <a:t>information on how to sign up for a table on</a:t>
            </a:r>
            <a:br>
              <a:rPr lang="en-US" sz="2000" dirty="0">
                <a:latin typeface="Aptos" panose="020B0004020202020204" pitchFamily="34" charset="0"/>
              </a:rPr>
            </a:br>
            <a:r>
              <a:rPr lang="en-US" sz="2000" dirty="0">
                <a:latin typeface="Aptos" panose="020B0004020202020204" pitchFamily="34" charset="0"/>
              </a:rPr>
              <a:t>Clubs Day, and you can engage with students</a:t>
            </a:r>
            <a:br>
              <a:rPr lang="en-US" sz="2000" dirty="0">
                <a:latin typeface="Aptos" panose="020B0004020202020204" pitchFamily="34" charset="0"/>
              </a:rPr>
            </a:br>
            <a:r>
              <a:rPr lang="en-US" sz="2000" dirty="0">
                <a:latin typeface="Aptos" panose="020B0004020202020204" pitchFamily="34" charset="0"/>
              </a:rPr>
              <a:t>that show interest in joining.</a:t>
            </a:r>
            <a:br>
              <a:rPr lang="en-US" sz="1800" dirty="0">
                <a:latin typeface="Aptos" panose="020B0004020202020204" pitchFamily="34" charset="0"/>
              </a:rPr>
            </a:br>
            <a:endParaRPr lang="en-US" sz="2000" dirty="0">
              <a:latin typeface="Aptos" panose="020B0004020202020204" pitchFamily="34" charset="0"/>
            </a:endParaRPr>
          </a:p>
        </p:txBody>
      </p:sp>
      <p:pic>
        <p:nvPicPr>
          <p:cNvPr id="6" name="Online Media 4" title="FSU Clubs Day (February 2023)">
            <a:hlinkClick r:id="" action="ppaction://media"/>
            <a:extLst>
              <a:ext uri="{FF2B5EF4-FFF2-40B4-BE49-F238E27FC236}">
                <a16:creationId xmlns:a16="http://schemas.microsoft.com/office/drawing/2014/main" id="{BA21E7BC-2AC8-5C15-59F6-66AB399AE3BC}"/>
              </a:ext>
            </a:extLst>
          </p:cNvPr>
          <p:cNvPicPr>
            <a:picLocks noRot="1" noChangeAspect="1"/>
          </p:cNvPicPr>
          <p:nvPr>
            <a:videoFile r:link="rId1"/>
          </p:nvPr>
        </p:nvPicPr>
        <p:blipFill>
          <a:blip r:embed="rId3"/>
          <a:stretch>
            <a:fillRect/>
          </a:stretch>
        </p:blipFill>
        <p:spPr>
          <a:xfrm>
            <a:off x="6385476" y="3369853"/>
            <a:ext cx="4968324" cy="280711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990FCB94-340A-09D2-4A76-0A80E7A18D6F}"/>
              </a:ext>
            </a:extLst>
          </p:cNvPr>
          <p:cNvSpPr>
            <a:spLocks noGrp="1"/>
          </p:cNvSpPr>
          <p:nvPr>
            <p:ph type="sldNum" sz="quarter" idx="12"/>
          </p:nvPr>
        </p:nvSpPr>
        <p:spPr/>
        <p:txBody>
          <a:bodyPr/>
          <a:lstStyle/>
          <a:p>
            <a:fld id="{3E648CF5-78AA-B944-B6CE-E566DD150A34}" type="slidenum">
              <a:rPr lang="en-US" smtClean="0"/>
              <a:t>8</a:t>
            </a:fld>
            <a:endParaRPr lang="en-US"/>
          </a:p>
        </p:txBody>
      </p:sp>
    </p:spTree>
    <p:extLst>
      <p:ext uri="{BB962C8B-B14F-4D97-AF65-F5344CB8AC3E}">
        <p14:creationId xmlns:p14="http://schemas.microsoft.com/office/powerpoint/2010/main" val="32243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89D7-43B1-2A70-029A-A1B2FB746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AF0BB-7CE7-185A-D6AC-3D9ED39E4409}"/>
              </a:ext>
            </a:extLst>
          </p:cNvPr>
          <p:cNvSpPr>
            <a:spLocks noGrp="1"/>
          </p:cNvSpPr>
          <p:nvPr>
            <p:ph type="title"/>
          </p:nvPr>
        </p:nvSpPr>
        <p:spPr>
          <a:xfrm>
            <a:off x="838200" y="488951"/>
            <a:ext cx="10515600" cy="744584"/>
          </a:xfrm>
        </p:spPr>
        <p:txBody>
          <a:bodyPr/>
          <a:lstStyle/>
          <a:p>
            <a:r>
              <a:rPr lang="en-US" b="1" dirty="0">
                <a:latin typeface="Aptos Display" panose="020B0004020202020204" pitchFamily="34" charset="0"/>
              </a:rPr>
              <a:t>Hosting Events</a:t>
            </a:r>
          </a:p>
        </p:txBody>
      </p:sp>
      <p:sp>
        <p:nvSpPr>
          <p:cNvPr id="8" name="Content Placeholder 2">
            <a:extLst>
              <a:ext uri="{FF2B5EF4-FFF2-40B4-BE49-F238E27FC236}">
                <a16:creationId xmlns:a16="http://schemas.microsoft.com/office/drawing/2014/main" id="{CD6B87D5-D3EA-0F3C-557A-033EA947A320}"/>
              </a:ext>
            </a:extLst>
          </p:cNvPr>
          <p:cNvSpPr>
            <a:spLocks noGrp="1"/>
          </p:cNvSpPr>
          <p:nvPr>
            <p:ph idx="1"/>
          </p:nvPr>
        </p:nvSpPr>
        <p:spPr>
          <a:xfrm>
            <a:off x="838200" y="1400175"/>
            <a:ext cx="10515600" cy="4776788"/>
          </a:xfrm>
        </p:spPr>
        <p:txBody>
          <a:bodyPr>
            <a:normAutofit/>
          </a:bodyPr>
          <a:lstStyle/>
          <a:p>
            <a:pPr marL="0" indent="0">
              <a:buNone/>
            </a:pPr>
            <a:r>
              <a:rPr lang="en-US" sz="2000" dirty="0">
                <a:latin typeface="Aptos" panose="020B0004020202020204" pitchFamily="34" charset="0"/>
              </a:rPr>
              <a:t>FSU Clubs can host meetings, events, parties, and other club activities! All events must be submitted for approval through the </a:t>
            </a:r>
            <a:r>
              <a:rPr lang="en-US" sz="2000" b="1" dirty="0">
                <a:latin typeface="Aptos" panose="020B0004020202020204" pitchFamily="34" charset="0"/>
                <a:hlinkClick r:id="rId2"/>
              </a:rPr>
              <a:t>Event &amp; Activity Application Form</a:t>
            </a:r>
            <a:r>
              <a:rPr lang="en-US" sz="2000" dirty="0">
                <a:latin typeface="Aptos" panose="020B0004020202020204" pitchFamily="34" charset="0"/>
              </a:rPr>
              <a:t>.</a:t>
            </a:r>
          </a:p>
          <a:p>
            <a:pPr marL="0" indent="0">
              <a:buNone/>
            </a:pPr>
            <a:endParaRPr lang="en-US" sz="2000" dirty="0">
              <a:latin typeface="Aptos" panose="020B0004020202020204" pitchFamily="34" charset="0"/>
            </a:endParaRPr>
          </a:p>
          <a:p>
            <a:pPr marL="0" indent="0">
              <a:buNone/>
            </a:pPr>
            <a:r>
              <a:rPr lang="en-US" sz="2000" u="sng" dirty="0">
                <a:latin typeface="Aptos" panose="020B0004020202020204" pitchFamily="34" charset="0"/>
              </a:rPr>
              <a:t>Event/Activity Forms must be submitted at least </a:t>
            </a:r>
            <a:r>
              <a:rPr lang="en-US" sz="2000" b="1" u="sng" dirty="0">
                <a:latin typeface="Aptos" panose="020B0004020202020204" pitchFamily="34" charset="0"/>
              </a:rPr>
              <a:t>two (2) weeks in advance </a:t>
            </a:r>
            <a:r>
              <a:rPr lang="en-US" sz="2000" u="sng" dirty="0">
                <a:latin typeface="Aptos" panose="020B0004020202020204" pitchFamily="34" charset="0"/>
              </a:rPr>
              <a:t>of the event</a:t>
            </a:r>
            <a:r>
              <a:rPr lang="en-US" sz="2000" dirty="0">
                <a:latin typeface="Aptos" panose="020B0004020202020204" pitchFamily="34" charset="0"/>
              </a:rPr>
              <a:t> – this includes all details/requirements for the event. All events are subject to an approval process by the FSU. Subsequent planning such as securing space, purchasing items, etc., must be put on hold until a decision has been made and shared to the Leadership Team via email.</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Larger-scale events (e.g. open mic, pub night, etc.) must be submitted at least </a:t>
            </a:r>
            <a:r>
              <a:rPr lang="en-US" sz="2000" b="1" dirty="0">
                <a:latin typeface="Aptos" panose="020B0004020202020204" pitchFamily="34" charset="0"/>
              </a:rPr>
              <a:t>two (2) months in advance </a:t>
            </a:r>
            <a:r>
              <a:rPr lang="en-US" sz="2000" dirty="0">
                <a:latin typeface="Aptos" panose="020B0004020202020204" pitchFamily="34" charset="0"/>
              </a:rPr>
              <a:t>and must be held in collaboration with the FSU Student Experience Team. These events must be open for all students to attend.</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Note that high-risk events or activities will not be approved or recognized by the FSU. For more information, refer to the Clubs Policy, Section  1.7.1..</a:t>
            </a:r>
          </a:p>
          <a:p>
            <a:pPr marL="0" indent="0">
              <a:buNone/>
            </a:pPr>
            <a:endParaRPr lang="en-US" sz="2000" dirty="0">
              <a:latin typeface="Aptos" panose="020B0004020202020204" pitchFamily="34" charset="0"/>
            </a:endParaRPr>
          </a:p>
          <a:p>
            <a:pPr marL="0" indent="0">
              <a:buNone/>
            </a:pPr>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B2F17891-5E69-4775-F3C0-24F0537AB9D6}"/>
              </a:ext>
            </a:extLst>
          </p:cNvPr>
          <p:cNvSpPr>
            <a:spLocks noGrp="1"/>
          </p:cNvSpPr>
          <p:nvPr>
            <p:ph type="sldNum" sz="quarter" idx="12"/>
          </p:nvPr>
        </p:nvSpPr>
        <p:spPr/>
        <p:txBody>
          <a:bodyPr/>
          <a:lstStyle/>
          <a:p>
            <a:fld id="{3E648CF5-78AA-B944-B6CE-E566DD150A34}" type="slidenum">
              <a:rPr lang="en-US" smtClean="0"/>
              <a:t>9</a:t>
            </a:fld>
            <a:endParaRPr lang="en-US"/>
          </a:p>
        </p:txBody>
      </p:sp>
    </p:spTree>
    <p:extLst>
      <p:ext uri="{BB962C8B-B14F-4D97-AF65-F5344CB8AC3E}">
        <p14:creationId xmlns:p14="http://schemas.microsoft.com/office/powerpoint/2010/main" val="2767783832"/>
      </p:ext>
    </p:extLst>
  </p:cSld>
  <p:clrMapOvr>
    <a:masterClrMapping/>
  </p:clrMapOvr>
</p:sld>
</file>

<file path=ppt/theme/theme1.xml><?xml version="1.0" encoding="utf-8"?>
<a:theme xmlns:a="http://schemas.openxmlformats.org/drawingml/2006/main" name="Office Theme">
  <a:themeElements>
    <a:clrScheme name="FSU">
      <a:dk1>
        <a:srgbClr val="000000"/>
      </a:dk1>
      <a:lt1>
        <a:srgbClr val="FFFFFF"/>
      </a:lt1>
      <a:dk2>
        <a:srgbClr val="44546A"/>
      </a:dk2>
      <a:lt2>
        <a:srgbClr val="E7E6E6"/>
      </a:lt2>
      <a:accent1>
        <a:srgbClr val="CE3437"/>
      </a:accent1>
      <a:accent2>
        <a:srgbClr val="F57F37"/>
      </a:accent2>
      <a:accent3>
        <a:srgbClr val="FFC137"/>
      </a:accent3>
      <a:accent4>
        <a:srgbClr val="FFE500"/>
      </a:accent4>
      <a:accent5>
        <a:srgbClr val="A0191E"/>
      </a:accent5>
      <a:accent6>
        <a:srgbClr val="4B0F19"/>
      </a:accent6>
      <a:hlink>
        <a:srgbClr val="CE3437"/>
      </a:hlink>
      <a:folHlink>
        <a:srgbClr val="4B0F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7371</TotalTime>
  <Words>2848</Words>
  <Application>Microsoft Office PowerPoint</Application>
  <PresentationFormat>Widescreen</PresentationFormat>
  <Paragraphs>162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FSU Clubs Toolbox</vt:lpstr>
      <vt:lpstr>The Clubs Toolbox</vt:lpstr>
      <vt:lpstr>Starting a Club</vt:lpstr>
      <vt:lpstr>Starting a Club</vt:lpstr>
      <vt:lpstr>Club Charter</vt:lpstr>
      <vt:lpstr>Club Charter</vt:lpstr>
      <vt:lpstr>Club Charter</vt:lpstr>
      <vt:lpstr>Approval and Training</vt:lpstr>
      <vt:lpstr>Hosting Events</vt:lpstr>
      <vt:lpstr>Event &amp; Activity Application Form</vt:lpstr>
      <vt:lpstr>Event &amp; Activity Application Form</vt:lpstr>
      <vt:lpstr>Catering with the FSU</vt:lpstr>
      <vt:lpstr>Advertising with the FSU</vt:lpstr>
      <vt:lpstr>Advertising with the FSU</vt:lpstr>
      <vt:lpstr>Event &amp; Activity Application Form</vt:lpstr>
      <vt:lpstr>Funding and Reimbursements</vt:lpstr>
      <vt:lpstr>Events Guide – Movie Nights</vt:lpstr>
      <vt:lpstr>Events Guide – Off-Campus Events</vt:lpstr>
      <vt:lpstr>Forms and Reports</vt:lpstr>
      <vt:lpstr>Have 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Easveld, Megan</dc:creator>
  <cp:lastModifiedBy>Vasquez, Moira Denise</cp:lastModifiedBy>
  <cp:revision>28</cp:revision>
  <cp:lastPrinted>2025-09-25T15:15:52Z</cp:lastPrinted>
  <dcterms:created xsi:type="dcterms:W3CDTF">2022-06-01T18:09:22Z</dcterms:created>
  <dcterms:modified xsi:type="dcterms:W3CDTF">2026-03-20T19:58:30Z</dcterms:modified>
</cp:coreProperties>
</file>