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3" r:id="rId1"/>
  </p:sldMasterIdLst>
  <p:notesMasterIdLst>
    <p:notesMasterId r:id="rId15"/>
  </p:notesMasterIdLst>
  <p:sldIdLst>
    <p:sldId id="262" r:id="rId2"/>
    <p:sldId id="263" r:id="rId3"/>
    <p:sldId id="264" r:id="rId4"/>
    <p:sldId id="287" r:id="rId5"/>
    <p:sldId id="288" r:id="rId6"/>
    <p:sldId id="289" r:id="rId7"/>
    <p:sldId id="290" r:id="rId8"/>
    <p:sldId id="291" r:id="rId9"/>
    <p:sldId id="292" r:id="rId10"/>
    <p:sldId id="293" r:id="rId11"/>
    <p:sldId id="294" r:id="rId12"/>
    <p:sldId id="295" r:id="rId13"/>
    <p:sldId id="261" r:id="rId14"/>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 userDrawn="1">
          <p15:clr>
            <a:srgbClr val="A4A3A4"/>
          </p15:clr>
        </p15:guide>
        <p15:guide id="2" orient="horz" pos="4032" userDrawn="1">
          <p15:clr>
            <a:srgbClr val="A4A3A4"/>
          </p15:clr>
        </p15:guide>
        <p15:guide id="3" pos="288" userDrawn="1">
          <p15:clr>
            <a:srgbClr val="A4A3A4"/>
          </p15:clr>
        </p15:guide>
        <p15:guide id="4" pos="7392" userDrawn="1">
          <p15:clr>
            <a:srgbClr val="A4A3A4"/>
          </p15:clr>
        </p15:guide>
        <p15:guide id="6" orient="horz" pos="720" userDrawn="1">
          <p15:clr>
            <a:srgbClr val="A4A3A4"/>
          </p15:clr>
        </p15:guide>
        <p15:guide id="7" orient="horz" pos="8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CAB8"/>
    <a:srgbClr val="85C8B8"/>
    <a:srgbClr val="F68B1F"/>
    <a:srgbClr val="34CC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93447" autoAdjust="0"/>
  </p:normalViewPr>
  <p:slideViewPr>
    <p:cSldViewPr snapToGrid="0" snapToObjects="1">
      <p:cViewPr varScale="1">
        <p:scale>
          <a:sx n="57" d="100"/>
          <a:sy n="57" d="100"/>
        </p:scale>
        <p:origin x="932" y="28"/>
      </p:cViewPr>
      <p:guideLst>
        <p:guide orient="horz" pos="288"/>
        <p:guide orient="horz" pos="4032"/>
        <p:guide pos="288"/>
        <p:guide pos="7392"/>
        <p:guide orient="horz" pos="720"/>
        <p:guide orient="horz" pos="888"/>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5265738" y="0"/>
            <a:ext cx="4029075" cy="350838"/>
          </a:xfrm>
          <a:prstGeom prst="rect">
            <a:avLst/>
          </a:prstGeom>
        </p:spPr>
        <p:txBody>
          <a:bodyPr vert="horz" lIns="91440" tIns="45720" rIns="91440" bIns="45720" rtlCol="0"/>
          <a:lstStyle>
            <a:lvl1pPr algn="r">
              <a:defRPr sz="1200"/>
            </a:lvl1pPr>
          </a:lstStyle>
          <a:p>
            <a:fld id="{6F3F57F3-013F-4910-B8D6-B9D8AA18978B}" type="datetimeFigureOut">
              <a:rPr lang="en-CA" smtClean="0"/>
              <a:t>2026-08-21</a:t>
            </a:fld>
            <a:endParaRPr lang="en-CA"/>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6659563"/>
            <a:ext cx="4029075" cy="35083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5265738" y="6659563"/>
            <a:ext cx="4029075" cy="350837"/>
          </a:xfrm>
          <a:prstGeom prst="rect">
            <a:avLst/>
          </a:prstGeom>
        </p:spPr>
        <p:txBody>
          <a:bodyPr vert="horz" lIns="91440" tIns="45720" rIns="91440" bIns="45720" rtlCol="0" anchor="b"/>
          <a:lstStyle>
            <a:lvl1pPr algn="r">
              <a:defRPr sz="1200"/>
            </a:lvl1pPr>
          </a:lstStyle>
          <a:p>
            <a:fld id="{AB66D81A-8750-48DF-9617-ACA5AAA436C2}" type="slidenum">
              <a:rPr lang="en-CA" smtClean="0"/>
              <a:t>‹#›</a:t>
            </a:fld>
            <a:endParaRPr lang="en-CA"/>
          </a:p>
        </p:txBody>
      </p:sp>
    </p:spTree>
    <p:extLst>
      <p:ext uri="{BB962C8B-B14F-4D97-AF65-F5344CB8AC3E}">
        <p14:creationId xmlns:p14="http://schemas.microsoft.com/office/powerpoint/2010/main" val="3313254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C6E2B9-79D1-4E69-AF76-41575CC824BE}" type="datetime1">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1665631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33230C-FD12-43B0-8BA0-5CBCFD549056}" type="datetime1">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2411395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45379C-7D46-496C-8C1C-0D5579F2A882}" type="datetime1">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2908434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0769A2-2DEE-413B-B523-5852FBE70ED1}" type="datetime1">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701086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315DD3-17A1-4613-BA24-B715E94DDE87}" type="datetime1">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3940506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B2C51C-565C-484D-B912-ACD6AE6476F4}" type="datetime1">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67591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4688902-A0B7-43E0-A0EF-877F9021DE82}" type="datetime1">
              <a:rPr lang="en-US" smtClean="0"/>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185569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191D43-429B-4A44-B70D-DAA42231B0D2}" type="datetime1">
              <a:rPr lang="en-US" smtClean="0"/>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2129331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E8E189-0886-4ABA-9959-7AC360DB72F4}" type="datetime1">
              <a:rPr lang="en-US" smtClean="0"/>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64628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3AE659-96DE-452A-94C4-383E304AEE57}" type="datetime1">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3423959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D8EBA33-C533-4FE1-9161-98C1A43FA666}" type="datetime1">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8CF5-78AA-B944-B6CE-E566DD150A34}" type="slidenum">
              <a:rPr lang="en-US" smtClean="0"/>
              <a:t>‹#›</a:t>
            </a:fld>
            <a:endParaRPr lang="en-US"/>
          </a:p>
        </p:txBody>
      </p:sp>
    </p:spTree>
    <p:extLst>
      <p:ext uri="{BB962C8B-B14F-4D97-AF65-F5344CB8AC3E}">
        <p14:creationId xmlns:p14="http://schemas.microsoft.com/office/powerpoint/2010/main" val="3770489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503F73-6EAE-4B0A-B38F-33F3E7B2EB15}" type="datetime1">
              <a:rPr lang="en-US" smtClean="0"/>
              <a:t>8/21/2026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648CF5-78AA-B944-B6CE-E566DD150A34}" type="slidenum">
              <a:rPr lang="en-US" smtClean="0"/>
              <a:t>‹#›</a:t>
            </a:fld>
            <a:endParaRPr lang="en-US"/>
          </a:p>
        </p:txBody>
      </p:sp>
    </p:spTree>
    <p:extLst>
      <p:ext uri="{BB962C8B-B14F-4D97-AF65-F5344CB8AC3E}">
        <p14:creationId xmlns:p14="http://schemas.microsoft.com/office/powerpoint/2010/main" val="1739628502"/>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fsustudentengagement@fanshawec.ca" TargetMode="Externa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mailto:fsuclubs@fanshawec.ca"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fsustudentengagement@fanshawec.ca" TargetMode="External"/><Relationship Id="rId2" Type="http://schemas.openxmlformats.org/officeDocument/2006/relationships/hyperlink" Target="mailto:fsuclubs@fanshawec.c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s://www.fsu.ca/fanshawe-ccr" TargetMode="Externa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hyperlink" Target="https://www.fsu.ca/clubs-forms/club-chart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uuuiWVq1aRU?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4897E-6942-42C7-14B6-6B1165E554AF}"/>
              </a:ext>
            </a:extLst>
          </p:cNvPr>
          <p:cNvSpPr>
            <a:spLocks noGrp="1"/>
          </p:cNvSpPr>
          <p:nvPr>
            <p:ph type="ctrTitle"/>
          </p:nvPr>
        </p:nvSpPr>
        <p:spPr>
          <a:xfrm>
            <a:off x="1785257" y="5979371"/>
            <a:ext cx="9144000" cy="2387600"/>
          </a:xfrm>
        </p:spPr>
        <p:txBody>
          <a:bodyPr/>
          <a:lstStyle/>
          <a:p>
            <a:r>
              <a:rPr lang="en-US" dirty="0"/>
              <a:t>Title Page</a:t>
            </a:r>
          </a:p>
        </p:txBody>
      </p:sp>
      <p:sp>
        <p:nvSpPr>
          <p:cNvPr id="3" name="Subtitle 2">
            <a:extLst>
              <a:ext uri="{FF2B5EF4-FFF2-40B4-BE49-F238E27FC236}">
                <a16:creationId xmlns:a16="http://schemas.microsoft.com/office/drawing/2014/main" id="{07E16AC9-7556-7641-9948-4E3E4BDF79A3}"/>
              </a:ext>
            </a:extLst>
          </p:cNvPr>
          <p:cNvSpPr>
            <a:spLocks noGrp="1"/>
          </p:cNvSpPr>
          <p:nvPr>
            <p:ph type="subTitle" idx="1"/>
          </p:nvPr>
        </p:nvSpPr>
        <p:spPr>
          <a:xfrm>
            <a:off x="1543202" y="5396419"/>
            <a:ext cx="9144000" cy="1655762"/>
          </a:xfrm>
        </p:spPr>
        <p:txBody>
          <a:bodyPr>
            <a:normAutofit/>
          </a:bodyPr>
          <a:lstStyle/>
          <a:p>
            <a:r>
              <a:rPr lang="en-US" sz="2000" b="1" dirty="0">
                <a:latin typeface="Aptos Display" panose="020B0004020202020204" pitchFamily="34" charset="0"/>
              </a:rPr>
              <a:t>Everything you need to start an FSU Club!</a:t>
            </a:r>
          </a:p>
        </p:txBody>
      </p:sp>
    </p:spTree>
    <p:extLst>
      <p:ext uri="{BB962C8B-B14F-4D97-AF65-F5344CB8AC3E}">
        <p14:creationId xmlns:p14="http://schemas.microsoft.com/office/powerpoint/2010/main" val="2563893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745A3-0D6B-DDA2-9DA9-9DDB9BEDB7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9C87E8-79FF-53D4-0E9C-2C0517630A6D}"/>
              </a:ext>
            </a:extLst>
          </p:cNvPr>
          <p:cNvSpPr>
            <a:spLocks noGrp="1"/>
          </p:cNvSpPr>
          <p:nvPr>
            <p:ph idx="1"/>
          </p:nvPr>
        </p:nvSpPr>
        <p:spPr>
          <a:xfrm>
            <a:off x="457200" y="1409700"/>
            <a:ext cx="11277600" cy="4724400"/>
          </a:xfrm>
          <a:ln>
            <a:solidFill>
              <a:schemeClr val="bg1"/>
            </a:solidFill>
          </a:ln>
        </p:spPr>
        <p:txBody>
          <a:bodyPr>
            <a:noAutofit/>
          </a:bodyPr>
          <a:lstStyle/>
          <a:p>
            <a:pPr marL="0" indent="0">
              <a:buNone/>
            </a:pPr>
            <a:r>
              <a:rPr lang="en-US" sz="2400" b="1" dirty="0">
                <a:solidFill>
                  <a:schemeClr val="accent2">
                    <a:lumMod val="75000"/>
                  </a:schemeClr>
                </a:solidFill>
                <a:latin typeface="Aptos" panose="020B0004020202020204" pitchFamily="34" charset="0"/>
              </a:rPr>
              <a:t>–</a:t>
            </a:r>
            <a:r>
              <a:rPr lang="en-US" sz="2400" dirty="0">
                <a:solidFill>
                  <a:schemeClr val="accent2">
                    <a:lumMod val="75000"/>
                  </a:schemeClr>
                </a:solidFill>
                <a:latin typeface="Aptos ExtraBold" panose="020B0004020202020204" pitchFamily="34" charset="0"/>
              </a:rPr>
              <a:t> What kind of club can I start?</a:t>
            </a:r>
            <a:br>
              <a:rPr lang="en-US" sz="2400" dirty="0">
                <a:latin typeface="Aptos ExtraBold" panose="020B0004020202020204" pitchFamily="34" charset="0"/>
              </a:rPr>
            </a:br>
            <a:r>
              <a:rPr lang="en-US" sz="2000" dirty="0">
                <a:latin typeface="Aptos" panose="020B0004020202020204" pitchFamily="34" charset="0"/>
              </a:rPr>
              <a:t>You can start almost any kind of club! The Fanshawe Student Union encourages students to start clubs based off common interest, program associations, culture or religion, recreational, community service, and many more!</a:t>
            </a:r>
            <a:br>
              <a:rPr lang="en-US" sz="2000" dirty="0">
                <a:latin typeface="Aptos" panose="020B0004020202020204" pitchFamily="34" charset="0"/>
              </a:rPr>
            </a:br>
            <a:br>
              <a:rPr lang="en-US" sz="2400" b="1" dirty="0">
                <a:latin typeface="Aptos" panose="020B0004020202020204" pitchFamily="34" charset="0"/>
              </a:rPr>
            </a:br>
            <a:r>
              <a:rPr lang="en-US" sz="2400" dirty="0">
                <a:solidFill>
                  <a:schemeClr val="accent2">
                    <a:lumMod val="75000"/>
                  </a:schemeClr>
                </a:solidFill>
                <a:latin typeface="Aptos ExtraBold" panose="020B0004020202020204" pitchFamily="34" charset="0"/>
              </a:rPr>
              <a:t>– Do I need a Faculty/Staff advisor? </a:t>
            </a:r>
            <a:br>
              <a:rPr lang="en-US" sz="2400" dirty="0">
                <a:solidFill>
                  <a:schemeClr val="accent2">
                    <a:lumMod val="75000"/>
                  </a:schemeClr>
                </a:solidFill>
                <a:latin typeface="Aptos ExtraBold" panose="020B0004020202020204" pitchFamily="34" charset="0"/>
              </a:rPr>
            </a:br>
            <a:r>
              <a:rPr lang="en-US" sz="2000" dirty="0">
                <a:latin typeface="Aptos" panose="020B0004020202020204" pitchFamily="34" charset="0"/>
              </a:rPr>
              <a:t>It is not mandatory to have a Faculty or Staff Advisor. However, it is suggested that Program Associations or any Club supported by a College department have a faculty or staff advisor. It was important to remember that these Advisors are there to provide support, not run the day-to-day club activities.</a:t>
            </a:r>
            <a:br>
              <a:rPr lang="en-US" sz="2000" dirty="0">
                <a:latin typeface="Aptos" panose="020B0004020202020204" pitchFamily="34" charset="0"/>
              </a:rPr>
            </a:br>
            <a:br>
              <a:rPr lang="en-US" sz="2000" dirty="0">
                <a:latin typeface="Aptos" panose="020B0004020202020204" pitchFamily="34" charset="0"/>
              </a:rPr>
            </a:br>
            <a:r>
              <a:rPr lang="en-US" sz="2400" dirty="0">
                <a:solidFill>
                  <a:schemeClr val="accent2">
                    <a:lumMod val="75000"/>
                  </a:schemeClr>
                </a:solidFill>
                <a:latin typeface="Aptos ExtraBold" panose="020B0004020202020204" pitchFamily="34" charset="0"/>
              </a:rPr>
              <a:t>– Will my Club receive funding?</a:t>
            </a:r>
            <a:br>
              <a:rPr lang="en-US" sz="2400" dirty="0">
                <a:solidFill>
                  <a:schemeClr val="accent2">
                    <a:lumMod val="75000"/>
                  </a:schemeClr>
                </a:solidFill>
                <a:latin typeface="Aptos ExtraBold" panose="020B0004020202020204" pitchFamily="34" charset="0"/>
              </a:rPr>
            </a:br>
            <a:r>
              <a:rPr lang="en-US" sz="2000" dirty="0">
                <a:latin typeface="Aptos" panose="020B0004020202020204" pitchFamily="34" charset="0"/>
              </a:rPr>
              <a:t>Clubs with 10 or more active members are automatically qualified to receive club funding. Follow the procedures for reimbursement and financial reporting as outlined in the FSU Club Policy.</a:t>
            </a:r>
          </a:p>
        </p:txBody>
      </p:sp>
      <p:sp>
        <p:nvSpPr>
          <p:cNvPr id="5" name="Slide Number Placeholder 4">
            <a:extLst>
              <a:ext uri="{FF2B5EF4-FFF2-40B4-BE49-F238E27FC236}">
                <a16:creationId xmlns:a16="http://schemas.microsoft.com/office/drawing/2014/main" id="{D11CC1BA-9659-EFE5-7952-10A9CE119C6C}"/>
              </a:ext>
            </a:extLst>
          </p:cNvPr>
          <p:cNvSpPr>
            <a:spLocks noGrp="1"/>
          </p:cNvSpPr>
          <p:nvPr>
            <p:ph type="sldNum" sz="quarter" idx="12"/>
          </p:nvPr>
        </p:nvSpPr>
        <p:spPr>
          <a:xfrm>
            <a:off x="8772525" y="6547888"/>
            <a:ext cx="2743200" cy="310112"/>
          </a:xfrm>
        </p:spPr>
        <p:txBody>
          <a:bodyPr/>
          <a:lstStyle/>
          <a:p>
            <a:fld id="{3E648CF5-78AA-B944-B6CE-E566DD150A34}" type="slidenum">
              <a:rPr lang="en-US" smtClean="0">
                <a:solidFill>
                  <a:schemeClr val="bg1"/>
                </a:solidFill>
              </a:rPr>
              <a:t>10</a:t>
            </a:fld>
            <a:endParaRPr lang="en-US" dirty="0">
              <a:solidFill>
                <a:schemeClr val="bg1"/>
              </a:solidFill>
            </a:endParaRPr>
          </a:p>
        </p:txBody>
      </p:sp>
      <p:sp>
        <p:nvSpPr>
          <p:cNvPr id="4" name="Rectangle 3">
            <a:extLst>
              <a:ext uri="{FF2B5EF4-FFF2-40B4-BE49-F238E27FC236}">
                <a16:creationId xmlns:a16="http://schemas.microsoft.com/office/drawing/2014/main" id="{6ED5564A-236B-8900-2B3E-F7401BB81AF4}"/>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2" name="Title 1">
            <a:extLst>
              <a:ext uri="{FF2B5EF4-FFF2-40B4-BE49-F238E27FC236}">
                <a16:creationId xmlns:a16="http://schemas.microsoft.com/office/drawing/2014/main" id="{23D0B276-EDD4-775A-07E6-C6D4B11942EF}"/>
              </a:ext>
            </a:extLst>
          </p:cNvPr>
          <p:cNvSpPr>
            <a:spLocks noGrp="1"/>
          </p:cNvSpPr>
          <p:nvPr>
            <p:ph type="title"/>
          </p:nvPr>
        </p:nvSpPr>
        <p:spPr>
          <a:xfrm>
            <a:off x="457199" y="457200"/>
            <a:ext cx="10380617" cy="685800"/>
          </a:xfrm>
        </p:spPr>
        <p:txBody>
          <a:bodyPr>
            <a:noAutofit/>
          </a:bodyPr>
          <a:lstStyle/>
          <a:p>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j-ea"/>
                <a:cs typeface="+mj-cs"/>
              </a:rPr>
              <a:t>FAQ</a:t>
            </a:r>
            <a:endParaRPr lang="en-US" dirty="0"/>
          </a:p>
        </p:txBody>
      </p:sp>
    </p:spTree>
    <p:extLst>
      <p:ext uri="{BB962C8B-B14F-4D97-AF65-F5344CB8AC3E}">
        <p14:creationId xmlns:p14="http://schemas.microsoft.com/office/powerpoint/2010/main" val="4115687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7419-E125-3FF5-5E62-B6ED07863A0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306792-1C12-C16D-873B-9A7A44565419}"/>
              </a:ext>
            </a:extLst>
          </p:cNvPr>
          <p:cNvSpPr>
            <a:spLocks noGrp="1"/>
          </p:cNvSpPr>
          <p:nvPr>
            <p:ph idx="1"/>
          </p:nvPr>
        </p:nvSpPr>
        <p:spPr>
          <a:xfrm>
            <a:off x="457199" y="1409700"/>
            <a:ext cx="11277601" cy="4724400"/>
          </a:xfrm>
          <a:ln>
            <a:solidFill>
              <a:schemeClr val="bg1"/>
            </a:solidFill>
          </a:ln>
        </p:spPr>
        <p:txBody>
          <a:bodyPr>
            <a:noAutofit/>
          </a:bodyPr>
          <a:lstStyle/>
          <a:p>
            <a:pPr marL="0" indent="0">
              <a:buNone/>
            </a:pPr>
            <a:r>
              <a:rPr lang="en-US" sz="2400" b="1" dirty="0">
                <a:solidFill>
                  <a:schemeClr val="accent2">
                    <a:lumMod val="75000"/>
                  </a:schemeClr>
                </a:solidFill>
                <a:latin typeface="Aptos" panose="020B0004020202020204" pitchFamily="34" charset="0"/>
              </a:rPr>
              <a:t>–</a:t>
            </a:r>
            <a:r>
              <a:rPr lang="en-US" sz="2400" dirty="0">
                <a:solidFill>
                  <a:schemeClr val="accent2">
                    <a:lumMod val="75000"/>
                  </a:schemeClr>
                </a:solidFill>
                <a:latin typeface="Aptos ExtraBold" panose="020B0004020202020204" pitchFamily="34" charset="0"/>
              </a:rPr>
              <a:t> Can my Club host events?</a:t>
            </a:r>
            <a:br>
              <a:rPr lang="en-US" sz="2400" dirty="0">
                <a:latin typeface="Aptos ExtraBold" panose="020B0004020202020204" pitchFamily="34" charset="0"/>
              </a:rPr>
            </a:br>
            <a:r>
              <a:rPr lang="en-US" sz="2000" dirty="0">
                <a:latin typeface="Aptos" panose="020B0004020202020204" pitchFamily="34" charset="0"/>
              </a:rPr>
              <a:t>Yes! If your Club would like to host an event, the President of the Club must complete an Event &amp; Activity Application at least 2 weeks before the event for approval. The President will receive notice via email if the event has been approved or denied. If the event has been approved, planning for the event can begin.</a:t>
            </a:r>
          </a:p>
          <a:p>
            <a:pPr marL="0" indent="0">
              <a:buNone/>
            </a:pPr>
            <a:r>
              <a:rPr lang="en-US" sz="2000" dirty="0">
                <a:solidFill>
                  <a:schemeClr val="accent2">
                    <a:lumMod val="75000"/>
                  </a:schemeClr>
                </a:solidFill>
                <a:latin typeface="Aptos" panose="020B0004020202020204" pitchFamily="34" charset="0"/>
              </a:rPr>
              <a:t>Note: </a:t>
            </a:r>
            <a:r>
              <a:rPr lang="en-US" sz="2000" dirty="0">
                <a:latin typeface="Aptos" panose="020B0004020202020204" pitchFamily="34" charset="0"/>
              </a:rPr>
              <a:t>High Risk events will not be approved under any circumstances. Please include the space you would like to use for your event (i.e. FSU Clubrooms, specific college space, etc.) </a:t>
            </a:r>
            <a:r>
              <a:rPr lang="en-US" sz="2000" dirty="0" err="1">
                <a:latin typeface="Aptos" panose="020B0004020202020204" pitchFamily="34" charset="0"/>
              </a:rPr>
              <a:t>Forwell</a:t>
            </a:r>
            <a:r>
              <a:rPr lang="en-US" sz="2000" dirty="0">
                <a:latin typeface="Aptos" panose="020B0004020202020204" pitchFamily="34" charset="0"/>
              </a:rPr>
              <a:t> Hall/OBS cannot be booked for Club Events.</a:t>
            </a:r>
            <a:br>
              <a:rPr lang="en-US" sz="2000" dirty="0">
                <a:latin typeface="Aptos" panose="020B0004020202020204" pitchFamily="34" charset="0"/>
              </a:rPr>
            </a:br>
            <a:br>
              <a:rPr lang="en-US" sz="2400" b="1" dirty="0">
                <a:solidFill>
                  <a:schemeClr val="accent2">
                    <a:lumMod val="75000"/>
                  </a:schemeClr>
                </a:solidFill>
                <a:latin typeface="Aptos" panose="020B0004020202020204" pitchFamily="34" charset="0"/>
              </a:rPr>
            </a:br>
            <a:r>
              <a:rPr lang="en-US" sz="2400" dirty="0">
                <a:solidFill>
                  <a:schemeClr val="accent2">
                    <a:lumMod val="75000"/>
                  </a:schemeClr>
                </a:solidFill>
                <a:latin typeface="Aptos ExtraBold" panose="020B0004020202020204" pitchFamily="34" charset="0"/>
              </a:rPr>
              <a:t>– How do I book College Space (i.e. classroom or lecture theater)? </a:t>
            </a:r>
            <a:br>
              <a:rPr lang="en-US" sz="2400" dirty="0">
                <a:latin typeface="Aptos ExtraBold" panose="020B0004020202020204" pitchFamily="34" charset="0"/>
              </a:rPr>
            </a:br>
            <a:r>
              <a:rPr lang="en-US" sz="2000" dirty="0">
                <a:latin typeface="Aptos" panose="020B0004020202020204" pitchFamily="34" charset="0"/>
              </a:rPr>
              <a:t>An Event &amp; Activity Application must be submitted online before the proposed date of your meeting/event, and the FSU will direct the Club to the correct contact within the College.</a:t>
            </a:r>
            <a:br>
              <a:rPr lang="en-US" sz="2000" dirty="0">
                <a:latin typeface="Aptos" panose="020B0004020202020204" pitchFamily="34" charset="0"/>
              </a:rPr>
            </a:br>
            <a:endParaRPr lang="en-US" sz="2000" dirty="0">
              <a:latin typeface="Aptos" panose="020B0004020202020204" pitchFamily="34" charset="0"/>
            </a:endParaRPr>
          </a:p>
        </p:txBody>
      </p:sp>
      <p:sp>
        <p:nvSpPr>
          <p:cNvPr id="5" name="Slide Number Placeholder 4">
            <a:extLst>
              <a:ext uri="{FF2B5EF4-FFF2-40B4-BE49-F238E27FC236}">
                <a16:creationId xmlns:a16="http://schemas.microsoft.com/office/drawing/2014/main" id="{066D21A8-7F09-06B1-6C26-E77D1145050F}"/>
              </a:ext>
            </a:extLst>
          </p:cNvPr>
          <p:cNvSpPr>
            <a:spLocks noGrp="1"/>
          </p:cNvSpPr>
          <p:nvPr>
            <p:ph type="sldNum" sz="quarter" idx="12"/>
          </p:nvPr>
        </p:nvSpPr>
        <p:spPr>
          <a:xfrm>
            <a:off x="8772525" y="6547888"/>
            <a:ext cx="2743200" cy="310112"/>
          </a:xfrm>
        </p:spPr>
        <p:txBody>
          <a:bodyPr/>
          <a:lstStyle/>
          <a:p>
            <a:fld id="{3E648CF5-78AA-B944-B6CE-E566DD150A34}" type="slidenum">
              <a:rPr lang="en-US" smtClean="0">
                <a:solidFill>
                  <a:schemeClr val="bg1"/>
                </a:solidFill>
              </a:rPr>
              <a:t>11</a:t>
            </a:fld>
            <a:endParaRPr lang="en-US" dirty="0">
              <a:solidFill>
                <a:schemeClr val="bg1"/>
              </a:solidFill>
            </a:endParaRPr>
          </a:p>
        </p:txBody>
      </p:sp>
      <p:sp>
        <p:nvSpPr>
          <p:cNvPr id="4" name="Rectangle 3">
            <a:extLst>
              <a:ext uri="{FF2B5EF4-FFF2-40B4-BE49-F238E27FC236}">
                <a16:creationId xmlns:a16="http://schemas.microsoft.com/office/drawing/2014/main" id="{AA2CF10E-D705-5059-6385-EA7042C45DAE}"/>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2" name="Title 1">
            <a:extLst>
              <a:ext uri="{FF2B5EF4-FFF2-40B4-BE49-F238E27FC236}">
                <a16:creationId xmlns:a16="http://schemas.microsoft.com/office/drawing/2014/main" id="{E1D41CD6-E01C-4672-28B1-689BB3AA159A}"/>
              </a:ext>
            </a:extLst>
          </p:cNvPr>
          <p:cNvSpPr>
            <a:spLocks noGrp="1"/>
          </p:cNvSpPr>
          <p:nvPr>
            <p:ph type="title"/>
          </p:nvPr>
        </p:nvSpPr>
        <p:spPr>
          <a:xfrm>
            <a:off x="457199" y="457200"/>
            <a:ext cx="10380617" cy="685800"/>
          </a:xfrm>
        </p:spPr>
        <p:txBody>
          <a:bodyPr>
            <a:noAutofit/>
          </a:bodyPr>
          <a:lstStyle/>
          <a:p>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j-ea"/>
                <a:cs typeface="+mj-cs"/>
              </a:rPr>
              <a:t>FAQ</a:t>
            </a:r>
            <a:endParaRPr lang="en-US" sz="4800" dirty="0"/>
          </a:p>
        </p:txBody>
      </p:sp>
    </p:spTree>
    <p:extLst>
      <p:ext uri="{BB962C8B-B14F-4D97-AF65-F5344CB8AC3E}">
        <p14:creationId xmlns:p14="http://schemas.microsoft.com/office/powerpoint/2010/main" val="1289556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C3494-12D9-E38F-E1E9-2075062F8A1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04C842-FA69-BACB-4DD5-5EF1A189E6EC}"/>
              </a:ext>
            </a:extLst>
          </p:cNvPr>
          <p:cNvSpPr>
            <a:spLocks noGrp="1"/>
          </p:cNvSpPr>
          <p:nvPr>
            <p:ph idx="1"/>
          </p:nvPr>
        </p:nvSpPr>
        <p:spPr>
          <a:xfrm>
            <a:off x="457201" y="1409700"/>
            <a:ext cx="11203968" cy="4724400"/>
          </a:xfrm>
          <a:ln>
            <a:solidFill>
              <a:schemeClr val="bg1"/>
            </a:solidFill>
          </a:ln>
        </p:spPr>
        <p:txBody>
          <a:bodyPr>
            <a:noAutofit/>
          </a:bodyPr>
          <a:lstStyle/>
          <a:p>
            <a:pPr marL="0" indent="0">
              <a:buNone/>
            </a:pPr>
            <a:r>
              <a:rPr lang="en-US" sz="2400" b="1" dirty="0">
                <a:solidFill>
                  <a:schemeClr val="accent2">
                    <a:lumMod val="75000"/>
                  </a:schemeClr>
                </a:solidFill>
                <a:latin typeface="Aptos" panose="020B0004020202020204" pitchFamily="34" charset="0"/>
              </a:rPr>
              <a:t>–</a:t>
            </a:r>
            <a:r>
              <a:rPr lang="en-US" sz="2400" dirty="0">
                <a:solidFill>
                  <a:schemeClr val="accent2">
                    <a:lumMod val="75000"/>
                  </a:schemeClr>
                </a:solidFill>
                <a:latin typeface="Aptos ExtraBold" panose="020B0004020202020204" pitchFamily="34" charset="0"/>
              </a:rPr>
              <a:t> Can we collaborate with other clubs for events? </a:t>
            </a:r>
            <a:br>
              <a:rPr lang="en-US" sz="2400" dirty="0">
                <a:latin typeface="Aptos ExtraBold" panose="020B0004020202020204" pitchFamily="34" charset="0"/>
              </a:rPr>
            </a:br>
            <a:r>
              <a:rPr lang="en-US" sz="2000" dirty="0">
                <a:latin typeface="Aptos" panose="020B0004020202020204" pitchFamily="34" charset="0"/>
              </a:rPr>
              <a:t>Yes! Clubs are encouraged to collaborate with each other for events and activities. This can enhance the experience for members and broaden the reach of the event</a:t>
            </a:r>
            <a:br>
              <a:rPr lang="en-US" sz="2000" dirty="0">
                <a:latin typeface="Aptos" panose="020B0004020202020204" pitchFamily="34" charset="0"/>
              </a:rPr>
            </a:br>
            <a:br>
              <a:rPr lang="en-US" sz="2400" b="1" dirty="0">
                <a:latin typeface="Aptos" panose="020B0004020202020204" pitchFamily="34" charset="0"/>
              </a:rPr>
            </a:br>
            <a:r>
              <a:rPr lang="en-US" sz="2400" dirty="0">
                <a:solidFill>
                  <a:schemeClr val="accent2">
                    <a:lumMod val="75000"/>
                  </a:schemeClr>
                </a:solidFill>
                <a:latin typeface="Aptos ExtraBold" panose="020B0004020202020204" pitchFamily="34" charset="0"/>
              </a:rPr>
              <a:t>– How can we promote our club on campus?</a:t>
            </a:r>
            <a:br>
              <a:rPr lang="en-US" sz="2400" dirty="0">
                <a:latin typeface="Aptos ExtraBold" panose="020B0004020202020204" pitchFamily="34" charset="0"/>
              </a:rPr>
            </a:br>
            <a:r>
              <a:rPr lang="en-US" sz="2000" dirty="0">
                <a:latin typeface="Aptos" panose="020B0004020202020204" pitchFamily="34" charset="0"/>
              </a:rPr>
              <a:t>Clubs can promote their activities through various channels, including social media, posters, tables, and the FSU website. Be sure to use ‘poster template’ for all Club Events.</a:t>
            </a:r>
            <a:br>
              <a:rPr lang="en-US" sz="2000" dirty="0">
                <a:latin typeface="Aptos" panose="020B0004020202020204" pitchFamily="34" charset="0"/>
              </a:rPr>
            </a:br>
            <a:endParaRPr lang="en-US" sz="2000" dirty="0">
              <a:latin typeface="Aptos" panose="020B0004020202020204" pitchFamily="34" charset="0"/>
            </a:endParaRPr>
          </a:p>
        </p:txBody>
      </p:sp>
      <p:sp>
        <p:nvSpPr>
          <p:cNvPr id="5" name="Slide Number Placeholder 4">
            <a:extLst>
              <a:ext uri="{FF2B5EF4-FFF2-40B4-BE49-F238E27FC236}">
                <a16:creationId xmlns:a16="http://schemas.microsoft.com/office/drawing/2014/main" id="{D803E7AA-C219-AFE8-F4C0-495DD1114118}"/>
              </a:ext>
            </a:extLst>
          </p:cNvPr>
          <p:cNvSpPr>
            <a:spLocks noGrp="1"/>
          </p:cNvSpPr>
          <p:nvPr>
            <p:ph type="sldNum" sz="quarter" idx="12"/>
          </p:nvPr>
        </p:nvSpPr>
        <p:spPr>
          <a:xfrm>
            <a:off x="8772525" y="6547888"/>
            <a:ext cx="2743200" cy="310112"/>
          </a:xfrm>
        </p:spPr>
        <p:txBody>
          <a:bodyPr/>
          <a:lstStyle/>
          <a:p>
            <a:fld id="{3E648CF5-78AA-B944-B6CE-E566DD150A34}" type="slidenum">
              <a:rPr lang="en-US" smtClean="0">
                <a:solidFill>
                  <a:schemeClr val="bg1"/>
                </a:solidFill>
              </a:rPr>
              <a:t>12</a:t>
            </a:fld>
            <a:endParaRPr lang="en-US" dirty="0">
              <a:solidFill>
                <a:schemeClr val="bg1"/>
              </a:solidFill>
            </a:endParaRPr>
          </a:p>
        </p:txBody>
      </p:sp>
      <p:sp>
        <p:nvSpPr>
          <p:cNvPr id="4" name="Rectangle 3">
            <a:extLst>
              <a:ext uri="{FF2B5EF4-FFF2-40B4-BE49-F238E27FC236}">
                <a16:creationId xmlns:a16="http://schemas.microsoft.com/office/drawing/2014/main" id="{CEE3E936-9C19-DB14-8065-30A0255EAA5C}"/>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9" name="Title 1">
            <a:extLst>
              <a:ext uri="{FF2B5EF4-FFF2-40B4-BE49-F238E27FC236}">
                <a16:creationId xmlns:a16="http://schemas.microsoft.com/office/drawing/2014/main" id="{9D0433CB-B110-A01A-0966-5AD07EB2E853}"/>
              </a:ext>
            </a:extLst>
          </p:cNvPr>
          <p:cNvSpPr>
            <a:spLocks noGrp="1"/>
          </p:cNvSpPr>
          <p:nvPr>
            <p:ph type="title"/>
          </p:nvPr>
        </p:nvSpPr>
        <p:spPr>
          <a:xfrm>
            <a:off x="457200" y="457200"/>
            <a:ext cx="10379666" cy="685800"/>
          </a:xfrm>
          <a:noFill/>
        </p:spPr>
        <p:txBody>
          <a:bodyPr>
            <a:noAutofit/>
          </a:bodyPr>
          <a:lstStyle/>
          <a:p>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j-ea"/>
                <a:cs typeface="+mj-cs"/>
              </a:rPr>
              <a:t>FAQ</a:t>
            </a:r>
            <a:endParaRPr lang="en-US" sz="4800" spc="-150" dirty="0">
              <a:ln w="15240">
                <a:solidFill>
                  <a:schemeClr val="tx1"/>
                </a:solidFill>
                <a:miter lim="800000"/>
              </a:ln>
              <a:solidFill>
                <a:schemeClr val="bg1"/>
              </a:solidFill>
              <a:effectLst>
                <a:outerShdw dist="38100" dir="5400000" algn="tr" rotWithShape="0">
                  <a:schemeClr val="tx1"/>
                </a:outerShdw>
              </a:effectLst>
              <a:latin typeface="BBH Hegarty" pitchFamily="2" charset="0"/>
            </a:endParaRPr>
          </a:p>
        </p:txBody>
      </p:sp>
    </p:spTree>
    <p:extLst>
      <p:ext uri="{BB962C8B-B14F-4D97-AF65-F5344CB8AC3E}">
        <p14:creationId xmlns:p14="http://schemas.microsoft.com/office/powerpoint/2010/main" val="3087224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18CB-E9DA-6F4D-BAFD-2A73217BDAD4}"/>
              </a:ext>
            </a:extLst>
          </p:cNvPr>
          <p:cNvSpPr>
            <a:spLocks noGrp="1"/>
          </p:cNvSpPr>
          <p:nvPr>
            <p:ph type="ctrTitle"/>
          </p:nvPr>
        </p:nvSpPr>
        <p:spPr>
          <a:xfrm>
            <a:off x="1524000" y="572699"/>
            <a:ext cx="9468544" cy="2387600"/>
          </a:xfrm>
        </p:spPr>
        <p:txBody>
          <a:bodyPr>
            <a:normAutofit/>
          </a:bodyPr>
          <a:lstStyle/>
          <a:p>
            <a:r>
              <a:rPr lang="en-US" sz="5900" spc="-150" dirty="0">
                <a:ln w="15240">
                  <a:noFill/>
                  <a:miter lim="800000"/>
                </a:ln>
                <a:latin typeface="Aptos ExtraBold" panose="020B0004020202020204" pitchFamily="34" charset="0"/>
              </a:rPr>
              <a:t>Have more questions?</a:t>
            </a:r>
            <a:endParaRPr lang="en-US" sz="5900" dirty="0">
              <a:latin typeface="Aptos ExtraBold" panose="020B0004020202020204" pitchFamily="34" charset="0"/>
            </a:endParaRPr>
          </a:p>
        </p:txBody>
      </p:sp>
      <p:sp>
        <p:nvSpPr>
          <p:cNvPr id="3" name="Subtitle 2">
            <a:extLst>
              <a:ext uri="{FF2B5EF4-FFF2-40B4-BE49-F238E27FC236}">
                <a16:creationId xmlns:a16="http://schemas.microsoft.com/office/drawing/2014/main" id="{297B80AD-F151-6843-B9EC-6F395643F2AD}"/>
              </a:ext>
            </a:extLst>
          </p:cNvPr>
          <p:cNvSpPr>
            <a:spLocks noGrp="1"/>
          </p:cNvSpPr>
          <p:nvPr>
            <p:ph type="subTitle" idx="1"/>
          </p:nvPr>
        </p:nvSpPr>
        <p:spPr>
          <a:xfrm>
            <a:off x="1524000" y="3163499"/>
            <a:ext cx="9144000" cy="1655762"/>
          </a:xfrm>
        </p:spPr>
        <p:txBody>
          <a:bodyPr>
            <a:normAutofit fontScale="92500" lnSpcReduction="10000"/>
          </a:bodyPr>
          <a:lstStyle/>
          <a:p>
            <a:r>
              <a:rPr lang="en-US" dirty="0">
                <a:latin typeface="Aptos" panose="020B0004020202020204" pitchFamily="34" charset="0"/>
              </a:rPr>
              <a:t>Contact the VP, Student Engagement</a:t>
            </a:r>
            <a:br>
              <a:rPr lang="en-US" dirty="0">
                <a:latin typeface="Aptos" panose="020B0004020202020204" pitchFamily="34" charset="0"/>
              </a:rPr>
            </a:br>
            <a:r>
              <a:rPr lang="en-US" dirty="0">
                <a:solidFill>
                  <a:schemeClr val="accent2">
                    <a:lumMod val="75000"/>
                  </a:schemeClr>
                </a:solidFill>
                <a:latin typeface="Aptos" panose="020B0004020202020204" pitchFamily="34" charset="0"/>
                <a:hlinkClick r:id="rId3">
                  <a:extLst>
                    <a:ext uri="{A12FA001-AC4F-418D-AE19-62706E023703}">
                      <ahyp:hlinkClr xmlns:ahyp="http://schemas.microsoft.com/office/drawing/2018/hyperlinkcolor" val="tx"/>
                    </a:ext>
                  </a:extLst>
                </a:hlinkClick>
              </a:rPr>
              <a:t>fsustudentengagement@fanshawec.ca</a:t>
            </a:r>
            <a:br>
              <a:rPr lang="en-US" dirty="0">
                <a:solidFill>
                  <a:schemeClr val="accent2">
                    <a:lumMod val="75000"/>
                  </a:schemeClr>
                </a:solidFill>
                <a:latin typeface="Aptos" panose="020B0004020202020204" pitchFamily="34" charset="0"/>
              </a:rPr>
            </a:br>
            <a:endParaRPr lang="en-US" dirty="0">
              <a:solidFill>
                <a:schemeClr val="accent2">
                  <a:lumMod val="75000"/>
                </a:schemeClr>
              </a:solidFill>
              <a:latin typeface="Aptos" panose="020B0004020202020204" pitchFamily="34" charset="0"/>
            </a:endParaRPr>
          </a:p>
          <a:p>
            <a:r>
              <a:rPr lang="en-US" dirty="0">
                <a:latin typeface="Aptos" panose="020B0004020202020204" pitchFamily="34" charset="0"/>
              </a:rPr>
              <a:t>Or the FSU Clubs Team</a:t>
            </a:r>
            <a:br>
              <a:rPr lang="en-US" dirty="0">
                <a:latin typeface="Aptos" panose="020B0004020202020204" pitchFamily="34" charset="0"/>
              </a:rPr>
            </a:br>
            <a:r>
              <a:rPr lang="en-US" dirty="0">
                <a:solidFill>
                  <a:schemeClr val="accent2">
                    <a:lumMod val="75000"/>
                  </a:schemeClr>
                </a:solidFill>
                <a:latin typeface="Aptos" panose="020B0004020202020204" pitchFamily="34" charset="0"/>
                <a:hlinkClick r:id="rId4">
                  <a:extLst>
                    <a:ext uri="{A12FA001-AC4F-418D-AE19-62706E023703}">
                      <ahyp:hlinkClr xmlns:ahyp="http://schemas.microsoft.com/office/drawing/2018/hyperlinkcolor" val="tx"/>
                    </a:ext>
                  </a:extLst>
                </a:hlinkClick>
              </a:rPr>
              <a:t>fsuclubs@fanshawec.ca</a:t>
            </a:r>
            <a:endParaRPr lang="en-US" dirty="0">
              <a:solidFill>
                <a:schemeClr val="accent2">
                  <a:lumMod val="75000"/>
                </a:schemeClr>
              </a:solidFill>
              <a:latin typeface="Aptos" panose="020B0004020202020204" pitchFamily="34" charset="0"/>
            </a:endParaRPr>
          </a:p>
          <a:p>
            <a:endParaRPr lang="en-US" dirty="0"/>
          </a:p>
        </p:txBody>
      </p:sp>
      <p:sp>
        <p:nvSpPr>
          <p:cNvPr id="5" name="Slide Number Placeholder 4">
            <a:extLst>
              <a:ext uri="{FF2B5EF4-FFF2-40B4-BE49-F238E27FC236}">
                <a16:creationId xmlns:a16="http://schemas.microsoft.com/office/drawing/2014/main" id="{D2CBA647-09F5-ABF5-20B6-C540F2DE30A2}"/>
              </a:ext>
            </a:extLst>
          </p:cNvPr>
          <p:cNvSpPr>
            <a:spLocks noGrp="1"/>
          </p:cNvSpPr>
          <p:nvPr>
            <p:ph type="sldNum" sz="quarter" idx="12"/>
          </p:nvPr>
        </p:nvSpPr>
        <p:spPr/>
        <p:txBody>
          <a:bodyPr/>
          <a:lstStyle/>
          <a:p>
            <a:fld id="{3E648CF5-78AA-B944-B6CE-E566DD150A34}" type="slidenum">
              <a:rPr lang="en-US" smtClean="0"/>
              <a:t>13</a:t>
            </a:fld>
            <a:endParaRPr lang="en-US"/>
          </a:p>
        </p:txBody>
      </p:sp>
    </p:spTree>
    <p:extLst>
      <p:ext uri="{BB962C8B-B14F-4D97-AF65-F5344CB8AC3E}">
        <p14:creationId xmlns:p14="http://schemas.microsoft.com/office/powerpoint/2010/main" val="250139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B0A45-C3C6-3E92-E94E-816F0D55ACCC}"/>
              </a:ext>
            </a:extLst>
          </p:cNvPr>
          <p:cNvSpPr>
            <a:spLocks noGrp="1"/>
          </p:cNvSpPr>
          <p:nvPr>
            <p:ph type="title"/>
          </p:nvPr>
        </p:nvSpPr>
        <p:spPr>
          <a:xfrm>
            <a:off x="457199" y="457201"/>
            <a:ext cx="10426699" cy="685800"/>
          </a:xfrm>
          <a:noFill/>
        </p:spPr>
        <p:txBody>
          <a:bodyPr>
            <a:noAutofit/>
          </a:bodyPr>
          <a:lstStyle/>
          <a:p>
            <a:r>
              <a:rPr lang="en-US" sz="4800" b="1" spc="-150" dirty="0">
                <a:ln w="15240">
                  <a:noFill/>
                  <a:miter lim="800000"/>
                </a:ln>
                <a:latin typeface="Aptos ExtraBold" panose="020B0004020202020204" pitchFamily="34" charset="0"/>
              </a:rPr>
              <a:t>The FSU Club Toolbox</a:t>
            </a:r>
            <a:endParaRPr lang="en-US" sz="4800" b="1" spc="-150" dirty="0">
              <a:latin typeface="Aptos ExtraBold" panose="020B0004020202020204" pitchFamily="34" charset="0"/>
            </a:endParaRPr>
          </a:p>
        </p:txBody>
      </p:sp>
      <p:sp>
        <p:nvSpPr>
          <p:cNvPr id="3" name="Content Placeholder 2">
            <a:extLst>
              <a:ext uri="{FF2B5EF4-FFF2-40B4-BE49-F238E27FC236}">
                <a16:creationId xmlns:a16="http://schemas.microsoft.com/office/drawing/2014/main" id="{5B3A1218-61EC-073F-DFC5-A243C5FEBA9A}"/>
              </a:ext>
            </a:extLst>
          </p:cNvPr>
          <p:cNvSpPr>
            <a:spLocks noGrp="1"/>
          </p:cNvSpPr>
          <p:nvPr>
            <p:ph idx="1"/>
          </p:nvPr>
        </p:nvSpPr>
        <p:spPr>
          <a:xfrm>
            <a:off x="457200" y="1409700"/>
            <a:ext cx="5116286" cy="4991100"/>
          </a:xfrm>
        </p:spPr>
        <p:txBody>
          <a:bodyPr>
            <a:noAutofit/>
          </a:bodyPr>
          <a:lstStyle/>
          <a:p>
            <a:pPr marL="0" indent="0">
              <a:buNone/>
            </a:pPr>
            <a:r>
              <a:rPr lang="en-US" sz="2000" dirty="0">
                <a:latin typeface="Aptos" panose="020B0004020202020204" pitchFamily="34" charset="0"/>
              </a:rPr>
              <a:t>This document contains everything you need to start an FSU Club! From procedures and requirements down to helpful tips, this toolbox will help guide you through the first steps of starting a club.</a:t>
            </a:r>
          </a:p>
          <a:p>
            <a:pPr marL="0" indent="0">
              <a:buNone/>
            </a:pPr>
            <a:br>
              <a:rPr lang="en-US" sz="2000" dirty="0">
                <a:latin typeface="Aptos" panose="020B0004020202020204" pitchFamily="34" charset="0"/>
              </a:rPr>
            </a:br>
            <a:r>
              <a:rPr lang="en-US" sz="2000" dirty="0">
                <a:latin typeface="Aptos" panose="020B0004020202020204" pitchFamily="34" charset="0"/>
              </a:rPr>
              <a:t>Note that all the information in this toolbox is in line with the FSU Clubs Policy 2026-2027 and that you should review these policies as best as you can.</a:t>
            </a:r>
          </a:p>
          <a:p>
            <a:pPr marL="0" indent="0">
              <a:buNone/>
            </a:pPr>
            <a:endParaRPr lang="en-US" sz="2000" dirty="0">
              <a:latin typeface="Aptos" panose="020B0004020202020204" pitchFamily="34" charset="0"/>
            </a:endParaRPr>
          </a:p>
          <a:p>
            <a:pPr marL="0" indent="0">
              <a:buNone/>
            </a:pPr>
            <a:r>
              <a:rPr lang="en-US" sz="2000" dirty="0">
                <a:latin typeface="Aptos" panose="020B0004020202020204" pitchFamily="34" charset="0"/>
              </a:rPr>
              <a:t>For more information, feel free to contact </a:t>
            </a:r>
            <a:r>
              <a:rPr lang="en-US" sz="2000" dirty="0">
                <a:solidFill>
                  <a:schemeClr val="accent2">
                    <a:lumMod val="75000"/>
                  </a:schemeClr>
                </a:solidFill>
                <a:latin typeface="Aptos" panose="020B0004020202020204" pitchFamily="34" charset="0"/>
                <a:hlinkClick r:id="rId2">
                  <a:extLst>
                    <a:ext uri="{A12FA001-AC4F-418D-AE19-62706E023703}">
                      <ahyp:hlinkClr xmlns:ahyp="http://schemas.microsoft.com/office/drawing/2018/hyperlinkcolor" val="tx"/>
                    </a:ext>
                  </a:extLst>
                </a:hlinkClick>
              </a:rPr>
              <a:t>fsuclubs@fanshawec.ca</a:t>
            </a:r>
            <a:r>
              <a:rPr lang="en-US" sz="2000" dirty="0">
                <a:solidFill>
                  <a:schemeClr val="accent2">
                    <a:lumMod val="75000"/>
                  </a:schemeClr>
                </a:solidFill>
                <a:latin typeface="Aptos" panose="020B0004020202020204" pitchFamily="34" charset="0"/>
              </a:rPr>
              <a:t> </a:t>
            </a:r>
            <a:r>
              <a:rPr lang="en-US" sz="2000" dirty="0">
                <a:latin typeface="Aptos" panose="020B0004020202020204" pitchFamily="34" charset="0"/>
              </a:rPr>
              <a:t>or get connected with the VP of Student Engagement through </a:t>
            </a:r>
            <a:r>
              <a:rPr lang="en-US" sz="2000" dirty="0">
                <a:solidFill>
                  <a:schemeClr val="accent2">
                    <a:lumMod val="75000"/>
                  </a:schemeClr>
                </a:solidFill>
                <a:latin typeface="Aptos" panose="020B0004020202020204" pitchFamily="34" charset="0"/>
                <a:hlinkClick r:id="rId3">
                  <a:extLst>
                    <a:ext uri="{A12FA001-AC4F-418D-AE19-62706E023703}">
                      <ahyp:hlinkClr xmlns:ahyp="http://schemas.microsoft.com/office/drawing/2018/hyperlinkcolor" val="tx"/>
                    </a:ext>
                  </a:extLst>
                </a:hlinkClick>
              </a:rPr>
              <a:t>fsustudentengagement@fanshawec.ca</a:t>
            </a:r>
            <a:endParaRPr lang="en-US" sz="2000" dirty="0">
              <a:solidFill>
                <a:schemeClr val="accent2">
                  <a:lumMod val="75000"/>
                </a:schemeClr>
              </a:solidFill>
              <a:latin typeface="Aptos" panose="020B0004020202020204" pitchFamily="34" charset="0"/>
            </a:endParaRPr>
          </a:p>
          <a:p>
            <a:pPr marL="0" indent="0">
              <a:buNone/>
            </a:pPr>
            <a:endParaRPr lang="en-US" sz="2000" dirty="0">
              <a:latin typeface="Aptos" panose="020B0004020202020204" pitchFamily="34" charset="0"/>
            </a:endParaRPr>
          </a:p>
        </p:txBody>
      </p:sp>
      <p:sp>
        <p:nvSpPr>
          <p:cNvPr id="7" name="Slide Number Placeholder 6">
            <a:extLst>
              <a:ext uri="{FF2B5EF4-FFF2-40B4-BE49-F238E27FC236}">
                <a16:creationId xmlns:a16="http://schemas.microsoft.com/office/drawing/2014/main" id="{FBD0E735-B299-537B-92D8-38D10F2A160E}"/>
              </a:ext>
            </a:extLst>
          </p:cNvPr>
          <p:cNvSpPr>
            <a:spLocks noGrp="1"/>
          </p:cNvSpPr>
          <p:nvPr>
            <p:ph type="sldNum" sz="quarter" idx="12"/>
          </p:nvPr>
        </p:nvSpPr>
        <p:spPr>
          <a:xfrm>
            <a:off x="8792353" y="6578600"/>
            <a:ext cx="2743200" cy="279400"/>
          </a:xfrm>
        </p:spPr>
        <p:txBody>
          <a:bodyPr/>
          <a:lstStyle/>
          <a:p>
            <a:fld id="{3E648CF5-78AA-B944-B6CE-E566DD150A34}" type="slidenum">
              <a:rPr lang="en-US" smtClean="0">
                <a:solidFill>
                  <a:schemeClr val="bg1"/>
                </a:solidFill>
              </a:rPr>
              <a:t>2</a:t>
            </a:fld>
            <a:endParaRPr lang="en-US" dirty="0">
              <a:solidFill>
                <a:schemeClr val="bg1"/>
              </a:solidFill>
            </a:endParaRPr>
          </a:p>
        </p:txBody>
      </p:sp>
      <p:sp>
        <p:nvSpPr>
          <p:cNvPr id="4" name="Rectangle 3">
            <a:extLst>
              <a:ext uri="{FF2B5EF4-FFF2-40B4-BE49-F238E27FC236}">
                <a16:creationId xmlns:a16="http://schemas.microsoft.com/office/drawing/2014/main" id="{BEB2936D-2094-E0B0-FF70-4B8AAC9A0CDE}"/>
              </a:ext>
            </a:extLst>
          </p:cNvPr>
          <p:cNvSpPr/>
          <p:nvPr/>
        </p:nvSpPr>
        <p:spPr>
          <a:xfrm>
            <a:off x="6593840" y="-15240"/>
            <a:ext cx="5598160" cy="6858000"/>
          </a:xfrm>
          <a:prstGeom prst="rect">
            <a:avLst/>
          </a:prstGeom>
          <a:solidFill>
            <a:srgbClr val="84CA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F761B561-C0C2-B179-332A-60FAED16CE66}"/>
              </a:ext>
            </a:extLst>
          </p:cNvPr>
          <p:cNvSpPr txBox="1">
            <a:spLocks/>
          </p:cNvSpPr>
          <p:nvPr/>
        </p:nvSpPr>
        <p:spPr>
          <a:xfrm>
            <a:off x="7016793" y="457201"/>
            <a:ext cx="4718007" cy="685799"/>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50" dirty="0">
                <a:ln w="15240">
                  <a:noFill/>
                  <a:miter lim="800000"/>
                </a:ln>
                <a:solidFill>
                  <a:schemeClr val="bg1"/>
                </a:solidFill>
                <a:latin typeface="Aptos ExtraBold" panose="020B0004020202020204" pitchFamily="34" charset="0"/>
              </a:rPr>
              <a:t>Table of Contents</a:t>
            </a:r>
            <a:endParaRPr lang="en-US" b="1" spc="-150" dirty="0">
              <a:solidFill>
                <a:schemeClr val="bg1"/>
              </a:solidFill>
              <a:latin typeface="Aptos ExtraBold" panose="020B0004020202020204" pitchFamily="34" charset="0"/>
            </a:endParaRPr>
          </a:p>
        </p:txBody>
      </p:sp>
      <p:sp>
        <p:nvSpPr>
          <p:cNvPr id="13" name="Content Placeholder 2">
            <a:extLst>
              <a:ext uri="{FF2B5EF4-FFF2-40B4-BE49-F238E27FC236}">
                <a16:creationId xmlns:a16="http://schemas.microsoft.com/office/drawing/2014/main" id="{D5C01613-317C-02B8-8D98-26794164002F}"/>
              </a:ext>
            </a:extLst>
          </p:cNvPr>
          <p:cNvSpPr txBox="1">
            <a:spLocks/>
          </p:cNvSpPr>
          <p:nvPr/>
        </p:nvSpPr>
        <p:spPr>
          <a:xfrm>
            <a:off x="7015439" y="1584360"/>
            <a:ext cx="4520113" cy="4968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b="1" dirty="0">
                <a:solidFill>
                  <a:schemeClr val="bg1"/>
                </a:solidFill>
                <a:latin typeface="Aptos Display" panose="020B0004020202020204" pitchFamily="34" charset="0"/>
              </a:rPr>
              <a:t>FSU Clubs</a:t>
            </a:r>
            <a:r>
              <a:rPr lang="en-US" sz="1800" dirty="0">
                <a:solidFill>
                  <a:schemeClr val="bg1"/>
                </a:solidFill>
                <a:latin typeface="Aptos Display" panose="020B0004020202020204" pitchFamily="34" charset="0"/>
              </a:rPr>
              <a:t>…………..……………………….…………3</a:t>
            </a:r>
          </a:p>
          <a:p>
            <a:pPr marL="0" indent="0" algn="just">
              <a:buFont typeface="Arial" panose="020B0604020202020204" pitchFamily="34" charset="0"/>
              <a:buNone/>
            </a:pPr>
            <a:r>
              <a:rPr lang="en-US" sz="1800" b="1" dirty="0">
                <a:solidFill>
                  <a:schemeClr val="bg1"/>
                </a:solidFill>
                <a:latin typeface="Aptos Display" panose="020B0004020202020204" pitchFamily="34" charset="0"/>
              </a:rPr>
              <a:t>Starting an FSU Club</a:t>
            </a:r>
            <a:r>
              <a:rPr lang="en-US" sz="1800" dirty="0">
                <a:solidFill>
                  <a:schemeClr val="bg1"/>
                </a:solidFill>
                <a:latin typeface="Aptos Display" panose="020B0004020202020204" pitchFamily="34" charset="0"/>
              </a:rPr>
              <a:t>………………………….……4</a:t>
            </a:r>
          </a:p>
          <a:p>
            <a:pPr marL="0" indent="0" algn="just" defTabSz="355600">
              <a:buFont typeface="Arial" panose="020B0604020202020204" pitchFamily="34" charset="0"/>
              <a:buNone/>
            </a:pPr>
            <a:r>
              <a:rPr lang="en-US" sz="1800" b="1" dirty="0">
                <a:solidFill>
                  <a:schemeClr val="bg1"/>
                </a:solidFill>
                <a:latin typeface="Aptos Display" panose="020B0004020202020204" pitchFamily="34" charset="0"/>
              </a:rPr>
              <a:t>	</a:t>
            </a:r>
            <a:r>
              <a:rPr lang="en-US" sz="1800" dirty="0">
                <a:solidFill>
                  <a:schemeClr val="bg1"/>
                </a:solidFill>
                <a:latin typeface="Aptos Display" panose="020B0004020202020204" pitchFamily="34" charset="0"/>
              </a:rPr>
              <a:t>Club Charter………………………………………5</a:t>
            </a:r>
          </a:p>
          <a:p>
            <a:pPr marL="0" indent="0" algn="just" defTabSz="355600">
              <a:buFont typeface="Arial" panose="020B0604020202020204" pitchFamily="34" charset="0"/>
              <a:buNone/>
            </a:pPr>
            <a:r>
              <a:rPr lang="en-US" sz="1800" b="1" dirty="0">
                <a:solidFill>
                  <a:schemeClr val="bg1"/>
                </a:solidFill>
                <a:latin typeface="Aptos Display" panose="020B0004020202020204" pitchFamily="34" charset="0"/>
              </a:rPr>
              <a:t>Review Periods</a:t>
            </a:r>
            <a:r>
              <a:rPr lang="en-US" sz="1800" dirty="0">
                <a:solidFill>
                  <a:schemeClr val="bg1"/>
                </a:solidFill>
                <a:latin typeface="Aptos Display" panose="020B0004020202020204" pitchFamily="34" charset="0"/>
              </a:rPr>
              <a:t>…………………………..…………..8</a:t>
            </a:r>
          </a:p>
          <a:p>
            <a:pPr marL="0" indent="0" algn="just" defTabSz="355600">
              <a:buFont typeface="Arial" panose="020B0604020202020204" pitchFamily="34" charset="0"/>
              <a:buNone/>
            </a:pPr>
            <a:r>
              <a:rPr kumimoji="0" lang="en-US" sz="1800" b="1" i="0" u="none" strike="noStrike" kern="1200" cap="none" spc="0" normalizeH="0" baseline="0" noProof="0" dirty="0">
                <a:ln>
                  <a:noFill/>
                </a:ln>
                <a:solidFill>
                  <a:srgbClr val="FFFFFF"/>
                </a:solidFill>
                <a:effectLst/>
                <a:uLnTx/>
                <a:uFillTx/>
                <a:latin typeface="Aptos Display" panose="020B0004020202020204" pitchFamily="34" charset="0"/>
                <a:ea typeface="+mn-ea"/>
                <a:cs typeface="+mn-cs"/>
              </a:rPr>
              <a:t>Approval and Orientation</a:t>
            </a:r>
            <a:r>
              <a:rPr kumimoji="0" lang="en-US" sz="1800" b="0" i="0" u="none" strike="noStrike" kern="1200" cap="none" spc="0" normalizeH="0" baseline="0" noProof="0" dirty="0">
                <a:ln>
                  <a:noFill/>
                </a:ln>
                <a:solidFill>
                  <a:srgbClr val="FFFFFF"/>
                </a:solidFill>
                <a:effectLst/>
                <a:uLnTx/>
                <a:uFillTx/>
                <a:latin typeface="Aptos Display" panose="020B0004020202020204" pitchFamily="34" charset="0"/>
                <a:ea typeface="+mn-ea"/>
                <a:cs typeface="+mn-cs"/>
              </a:rPr>
              <a:t>……………….…...…..9</a:t>
            </a:r>
            <a:endParaRPr lang="en-US" sz="1800" dirty="0">
              <a:solidFill>
                <a:schemeClr val="bg1"/>
              </a:solidFill>
              <a:latin typeface="Aptos Display" panose="020B0004020202020204" pitchFamily="34" charset="0"/>
            </a:endParaRPr>
          </a:p>
          <a:p>
            <a:pPr marL="0" indent="0" algn="just" defTabSz="355600">
              <a:buFont typeface="Arial" panose="020B0604020202020204" pitchFamily="34" charset="0"/>
              <a:buNone/>
            </a:pPr>
            <a:r>
              <a:rPr lang="en-US" sz="1800" b="1" dirty="0">
                <a:solidFill>
                  <a:schemeClr val="bg1"/>
                </a:solidFill>
                <a:latin typeface="Aptos Display" panose="020B0004020202020204" pitchFamily="34" charset="0"/>
              </a:rPr>
              <a:t>FAQ</a:t>
            </a:r>
            <a:r>
              <a:rPr lang="en-US" sz="1800" dirty="0">
                <a:solidFill>
                  <a:schemeClr val="bg1"/>
                </a:solidFill>
                <a:latin typeface="Aptos Display" panose="020B0004020202020204" pitchFamily="34" charset="0"/>
              </a:rPr>
              <a:t>……………..……………………………………...10</a:t>
            </a:r>
            <a:endParaRPr lang="en-US" sz="1800" b="1" dirty="0">
              <a:solidFill>
                <a:schemeClr val="bg1"/>
              </a:solidFill>
              <a:latin typeface="Aptos" panose="020B0004020202020204" pitchFamily="34" charset="0"/>
            </a:endParaRPr>
          </a:p>
          <a:p>
            <a:pPr marL="0" indent="0" algn="just" defTabSz="355600">
              <a:buFont typeface="Arial" panose="020B0604020202020204" pitchFamily="34" charset="0"/>
              <a:buNone/>
            </a:pPr>
            <a:endParaRPr lang="en-US" sz="1800" b="1" dirty="0">
              <a:solidFill>
                <a:schemeClr val="bg1"/>
              </a:solidFill>
              <a:latin typeface="Aptos" panose="020B0004020202020204" pitchFamily="34" charset="0"/>
            </a:endParaRPr>
          </a:p>
          <a:p>
            <a:pPr marL="0" indent="0" algn="just" defTabSz="355600">
              <a:buFont typeface="Arial" panose="020B0604020202020204" pitchFamily="34" charset="0"/>
              <a:buNone/>
            </a:pPr>
            <a:endParaRPr lang="en-US" sz="1800" b="1" dirty="0">
              <a:solidFill>
                <a:schemeClr val="bg1"/>
              </a:solidFill>
              <a:latin typeface="Aptos" panose="020B0004020202020204" pitchFamily="34" charset="0"/>
            </a:endParaRPr>
          </a:p>
          <a:p>
            <a:pPr marL="0" indent="0" algn="just">
              <a:buFont typeface="Arial" panose="020B0604020202020204" pitchFamily="34" charset="0"/>
              <a:buNone/>
            </a:pPr>
            <a:endParaRPr lang="en-US" sz="18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1720822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A7637-B5CD-6935-2968-77E5FE76C13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37AD97-5D69-0BA5-E037-CD5C1EBF01A8}"/>
              </a:ext>
            </a:extLst>
          </p:cNvPr>
          <p:cNvSpPr>
            <a:spLocks noGrp="1"/>
          </p:cNvSpPr>
          <p:nvPr>
            <p:ph idx="1"/>
          </p:nvPr>
        </p:nvSpPr>
        <p:spPr>
          <a:xfrm>
            <a:off x="457199" y="1409700"/>
            <a:ext cx="11451771" cy="3977043"/>
          </a:xfrm>
        </p:spPr>
        <p:txBody>
          <a:bodyPr>
            <a:normAutofit/>
          </a:bodyPr>
          <a:lstStyle/>
          <a:p>
            <a:pPr marL="0" indent="0">
              <a:buNone/>
            </a:pPr>
            <a:r>
              <a:rPr lang="en-US" sz="2000" dirty="0">
                <a:latin typeface="Aptos" panose="020B0004020202020204" pitchFamily="34" charset="0"/>
              </a:rPr>
              <a:t>FSU Clubs are an amazing way to network, develop skills like leadership and organization, engage with communities, and of course, have fun! Clubs can host events in the Student Centre, the College, and other campuses for both their club members and the student body.</a:t>
            </a:r>
            <a:endParaRPr lang="ru-KZ" sz="2000" dirty="0">
              <a:latin typeface="Aptos" panose="020B0004020202020204" pitchFamily="34" charset="0"/>
            </a:endParaRPr>
          </a:p>
          <a:p>
            <a:pPr marL="0" indent="0">
              <a:buNone/>
            </a:pPr>
            <a:r>
              <a:rPr lang="en-US" sz="2000" dirty="0">
                <a:latin typeface="Aptos" panose="020B0004020202020204" pitchFamily="34" charset="0"/>
              </a:rPr>
              <a:t>Club Leadership Team positions in FSU Clubs qualify to be added to students’ </a:t>
            </a:r>
            <a:r>
              <a:rPr lang="en-US" sz="2000" b="1" dirty="0">
                <a:solidFill>
                  <a:schemeClr val="accent2">
                    <a:lumMod val="75000"/>
                  </a:schemeClr>
                </a:solidFill>
                <a:latin typeface="Aptos" panose="020B0004020202020204" pitchFamily="34" charset="0"/>
                <a:hlinkClick r:id="rId2">
                  <a:extLst>
                    <a:ext uri="{A12FA001-AC4F-418D-AE19-62706E023703}">
                      <ahyp:hlinkClr xmlns:ahyp="http://schemas.microsoft.com/office/drawing/2018/hyperlinkcolor" val="tx"/>
                    </a:ext>
                  </a:extLst>
                </a:hlinkClick>
              </a:rPr>
              <a:t>Co-Curricular Record</a:t>
            </a:r>
            <a:r>
              <a:rPr lang="en-US" sz="2000" b="1" dirty="0">
                <a:latin typeface="Aptos" panose="020B0004020202020204" pitchFamily="34" charset="0"/>
              </a:rPr>
              <a:t> (CCR).</a:t>
            </a:r>
          </a:p>
        </p:txBody>
      </p:sp>
      <p:pic>
        <p:nvPicPr>
          <p:cNvPr id="10" name="Picture 4">
            <a:extLst>
              <a:ext uri="{FF2B5EF4-FFF2-40B4-BE49-F238E27FC236}">
                <a16:creationId xmlns:a16="http://schemas.microsoft.com/office/drawing/2014/main" id="{37B8E168-6206-32DE-8A5A-0F1D6A65B20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9000"/>
                    </a14:imgEffect>
                  </a14:imgLayer>
                </a14:imgProps>
              </a:ext>
              <a:ext uri="{28A0092B-C50C-407E-A947-70E740481C1C}">
                <a14:useLocalDpi xmlns:a14="http://schemas.microsoft.com/office/drawing/2010/main" val="0"/>
              </a:ext>
            </a:extLst>
          </a:blip>
          <a:srcRect l="2893" t="28940" r="1009" b="14296"/>
          <a:stretch>
            <a:fillRect/>
          </a:stretch>
        </p:blipFill>
        <p:spPr bwMode="auto">
          <a:xfrm>
            <a:off x="4072495" y="3191182"/>
            <a:ext cx="4067352" cy="2715855"/>
          </a:xfrm>
          <a:prstGeom prst="rect">
            <a:avLst/>
          </a:prstGeom>
          <a:noFill/>
          <a:ln w="25400">
            <a:solidFill>
              <a:schemeClr val="bg1"/>
            </a:solidFill>
            <a:miter lim="800000"/>
          </a:ln>
          <a:effectLst>
            <a:outerShdw dist="88900" dir="2760000" algn="t" rotWithShape="0">
              <a:srgbClr val="85C8B8"/>
            </a:outerShdw>
          </a:effectLst>
        </p:spPr>
      </p:pic>
      <p:pic>
        <p:nvPicPr>
          <p:cNvPr id="8" name="Picture 6">
            <a:extLst>
              <a:ext uri="{FF2B5EF4-FFF2-40B4-BE49-F238E27FC236}">
                <a16:creationId xmlns:a16="http://schemas.microsoft.com/office/drawing/2014/main" id="{BAE463BD-9A0C-AB4A-4B6E-CE741914F68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16000"/>
                    </a14:imgEffect>
                  </a14:imgLayer>
                </a14:imgProps>
              </a:ext>
              <a:ext uri="{28A0092B-C50C-407E-A947-70E740481C1C}">
                <a14:useLocalDpi xmlns:a14="http://schemas.microsoft.com/office/drawing/2010/main" val="0"/>
              </a:ext>
            </a:extLst>
          </a:blip>
          <a:srcRect l="5527" t="3" r="4880" b="-2"/>
          <a:stretch>
            <a:fillRect/>
          </a:stretch>
        </p:blipFill>
        <p:spPr bwMode="auto">
          <a:xfrm>
            <a:off x="457200" y="3191182"/>
            <a:ext cx="3484755" cy="2695910"/>
          </a:xfrm>
          <a:prstGeom prst="rect">
            <a:avLst/>
          </a:prstGeom>
          <a:noFill/>
          <a:ln w="25400" cap="flat">
            <a:solidFill>
              <a:schemeClr val="bg1"/>
            </a:solidFill>
            <a:miter lim="800000"/>
            <a:extLst>
              <a:ext uri="{C807C97D-BFC1-408E-A445-0C87EB9F89A2}">
                <ask:lineSketchStyleProps xmlns:ask="http://schemas.microsoft.com/office/drawing/2018/sketchyshapes" sd="1219033472">
                  <a:custGeom>
                    <a:avLst/>
                    <a:gdLst>
                      <a:gd name="csX0" fmla="*/ 0 w 4266847"/>
                      <a:gd name="csY0" fmla="*/ 0 h 3010030"/>
                      <a:gd name="csX1" fmla="*/ 566881 w 4266847"/>
                      <a:gd name="csY1" fmla="*/ 0 h 3010030"/>
                      <a:gd name="csX2" fmla="*/ 1048425 w 4266847"/>
                      <a:gd name="csY2" fmla="*/ 0 h 3010030"/>
                      <a:gd name="csX3" fmla="*/ 1743312 w 4266847"/>
                      <a:gd name="csY3" fmla="*/ 0 h 3010030"/>
                      <a:gd name="csX4" fmla="*/ 2310193 w 4266847"/>
                      <a:gd name="csY4" fmla="*/ 0 h 3010030"/>
                      <a:gd name="csX5" fmla="*/ 2877074 w 4266847"/>
                      <a:gd name="csY5" fmla="*/ 0 h 3010030"/>
                      <a:gd name="csX6" fmla="*/ 3571960 w 4266847"/>
                      <a:gd name="csY6" fmla="*/ 0 h 3010030"/>
                      <a:gd name="csX7" fmla="*/ 4266847 w 4266847"/>
                      <a:gd name="csY7" fmla="*/ 0 h 3010030"/>
                      <a:gd name="csX8" fmla="*/ 4266847 w 4266847"/>
                      <a:gd name="csY8" fmla="*/ 662207 h 3010030"/>
                      <a:gd name="csX9" fmla="*/ 4266847 w 4266847"/>
                      <a:gd name="csY9" fmla="*/ 1204012 h 3010030"/>
                      <a:gd name="csX10" fmla="*/ 4266847 w 4266847"/>
                      <a:gd name="csY10" fmla="*/ 1745817 h 3010030"/>
                      <a:gd name="csX11" fmla="*/ 4266847 w 4266847"/>
                      <a:gd name="csY11" fmla="*/ 2347823 h 3010030"/>
                      <a:gd name="csX12" fmla="*/ 4266847 w 4266847"/>
                      <a:gd name="csY12" fmla="*/ 3010030 h 3010030"/>
                      <a:gd name="csX13" fmla="*/ 3785303 w 4266847"/>
                      <a:gd name="csY13" fmla="*/ 3010030 h 3010030"/>
                      <a:gd name="csX14" fmla="*/ 3090416 w 4266847"/>
                      <a:gd name="csY14" fmla="*/ 3010030 h 3010030"/>
                      <a:gd name="csX15" fmla="*/ 2566204 w 4266847"/>
                      <a:gd name="csY15" fmla="*/ 3010030 h 3010030"/>
                      <a:gd name="csX16" fmla="*/ 1956654 w 4266847"/>
                      <a:gd name="csY16" fmla="*/ 3010030 h 3010030"/>
                      <a:gd name="csX17" fmla="*/ 1261768 w 4266847"/>
                      <a:gd name="csY17" fmla="*/ 3010030 h 3010030"/>
                      <a:gd name="csX18" fmla="*/ 652218 w 4266847"/>
                      <a:gd name="csY18" fmla="*/ 3010030 h 3010030"/>
                      <a:gd name="csX19" fmla="*/ 0 w 4266847"/>
                      <a:gd name="csY19" fmla="*/ 3010030 h 3010030"/>
                      <a:gd name="csX20" fmla="*/ 0 w 4266847"/>
                      <a:gd name="csY20" fmla="*/ 2468225 h 3010030"/>
                      <a:gd name="csX21" fmla="*/ 0 w 4266847"/>
                      <a:gd name="csY21" fmla="*/ 1896319 h 3010030"/>
                      <a:gd name="csX22" fmla="*/ 0 w 4266847"/>
                      <a:gd name="csY22" fmla="*/ 1234112 h 3010030"/>
                      <a:gd name="csX23" fmla="*/ 0 w 4266847"/>
                      <a:gd name="csY23" fmla="*/ 632106 h 3010030"/>
                      <a:gd name="csX24" fmla="*/ 0 w 4266847"/>
                      <a:gd name="csY24" fmla="*/ 0 h 30100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4266847" h="3010030" extrusionOk="0">
                        <a:moveTo>
                          <a:pt x="0" y="0"/>
                        </a:moveTo>
                        <a:cubicBezTo>
                          <a:pt x="262980" y="18378"/>
                          <a:pt x="288058" y="10187"/>
                          <a:pt x="566881" y="0"/>
                        </a:cubicBezTo>
                        <a:cubicBezTo>
                          <a:pt x="845704" y="-10187"/>
                          <a:pt x="922381" y="19241"/>
                          <a:pt x="1048425" y="0"/>
                        </a:cubicBezTo>
                        <a:cubicBezTo>
                          <a:pt x="1174469" y="-19241"/>
                          <a:pt x="1545820" y="-14251"/>
                          <a:pt x="1743312" y="0"/>
                        </a:cubicBezTo>
                        <a:cubicBezTo>
                          <a:pt x="1940804" y="14251"/>
                          <a:pt x="2188556" y="4106"/>
                          <a:pt x="2310193" y="0"/>
                        </a:cubicBezTo>
                        <a:cubicBezTo>
                          <a:pt x="2431830" y="-4106"/>
                          <a:pt x="2729027" y="19974"/>
                          <a:pt x="2877074" y="0"/>
                        </a:cubicBezTo>
                        <a:cubicBezTo>
                          <a:pt x="3025121" y="-19974"/>
                          <a:pt x="3403354" y="-34271"/>
                          <a:pt x="3571960" y="0"/>
                        </a:cubicBezTo>
                        <a:cubicBezTo>
                          <a:pt x="3740566" y="34271"/>
                          <a:pt x="4017061" y="-19484"/>
                          <a:pt x="4266847" y="0"/>
                        </a:cubicBezTo>
                        <a:cubicBezTo>
                          <a:pt x="4237760" y="181563"/>
                          <a:pt x="4294839" y="368756"/>
                          <a:pt x="4266847" y="662207"/>
                        </a:cubicBezTo>
                        <a:cubicBezTo>
                          <a:pt x="4238855" y="955658"/>
                          <a:pt x="4286470" y="1039741"/>
                          <a:pt x="4266847" y="1204012"/>
                        </a:cubicBezTo>
                        <a:cubicBezTo>
                          <a:pt x="4247224" y="1368283"/>
                          <a:pt x="4244376" y="1483922"/>
                          <a:pt x="4266847" y="1745817"/>
                        </a:cubicBezTo>
                        <a:cubicBezTo>
                          <a:pt x="4289318" y="2007713"/>
                          <a:pt x="4250388" y="2168383"/>
                          <a:pt x="4266847" y="2347823"/>
                        </a:cubicBezTo>
                        <a:cubicBezTo>
                          <a:pt x="4283306" y="2527263"/>
                          <a:pt x="4277823" y="2862263"/>
                          <a:pt x="4266847" y="3010030"/>
                        </a:cubicBezTo>
                        <a:cubicBezTo>
                          <a:pt x="4136688" y="3012251"/>
                          <a:pt x="3928466" y="2988972"/>
                          <a:pt x="3785303" y="3010030"/>
                        </a:cubicBezTo>
                        <a:cubicBezTo>
                          <a:pt x="3642140" y="3031088"/>
                          <a:pt x="3396431" y="3004877"/>
                          <a:pt x="3090416" y="3010030"/>
                        </a:cubicBezTo>
                        <a:cubicBezTo>
                          <a:pt x="2784401" y="3015183"/>
                          <a:pt x="2788327" y="3029162"/>
                          <a:pt x="2566204" y="3010030"/>
                        </a:cubicBezTo>
                        <a:cubicBezTo>
                          <a:pt x="2344081" y="2990898"/>
                          <a:pt x="2126429" y="3010205"/>
                          <a:pt x="1956654" y="3010030"/>
                        </a:cubicBezTo>
                        <a:cubicBezTo>
                          <a:pt x="1786879" y="3009856"/>
                          <a:pt x="1471184" y="3009607"/>
                          <a:pt x="1261768" y="3010030"/>
                        </a:cubicBezTo>
                        <a:cubicBezTo>
                          <a:pt x="1052352" y="3010453"/>
                          <a:pt x="917697" y="3028988"/>
                          <a:pt x="652218" y="3010030"/>
                        </a:cubicBezTo>
                        <a:cubicBezTo>
                          <a:pt x="386739" y="2991073"/>
                          <a:pt x="238895" y="3030064"/>
                          <a:pt x="0" y="3010030"/>
                        </a:cubicBezTo>
                        <a:cubicBezTo>
                          <a:pt x="-25298" y="2744935"/>
                          <a:pt x="9569" y="2711217"/>
                          <a:pt x="0" y="2468225"/>
                        </a:cubicBezTo>
                        <a:cubicBezTo>
                          <a:pt x="-9569" y="2225233"/>
                          <a:pt x="-17805" y="2133885"/>
                          <a:pt x="0" y="1896319"/>
                        </a:cubicBezTo>
                        <a:cubicBezTo>
                          <a:pt x="17805" y="1658753"/>
                          <a:pt x="-17564" y="1373819"/>
                          <a:pt x="0" y="1234112"/>
                        </a:cubicBezTo>
                        <a:cubicBezTo>
                          <a:pt x="17564" y="1094405"/>
                          <a:pt x="18187" y="854112"/>
                          <a:pt x="0" y="632106"/>
                        </a:cubicBezTo>
                        <a:cubicBezTo>
                          <a:pt x="-18187" y="410100"/>
                          <a:pt x="4702" y="238481"/>
                          <a:pt x="0" y="0"/>
                        </a:cubicBezTo>
                        <a:close/>
                      </a:path>
                    </a:pathLst>
                  </a:custGeom>
                  <ask:type>
                    <ask:lineSketchNone/>
                  </ask:type>
                </ask:lineSketchStyleProps>
              </a:ext>
            </a:extLst>
          </a:ln>
          <a:effectLst>
            <a:outerShdw dist="101600" dir="8100000" algn="tr" rotWithShape="0">
              <a:srgbClr val="85C8B8"/>
            </a:outerShdw>
          </a:effectLst>
        </p:spPr>
      </p:pic>
      <p:pic>
        <p:nvPicPr>
          <p:cNvPr id="9" name="Picture 8">
            <a:extLst>
              <a:ext uri="{FF2B5EF4-FFF2-40B4-BE49-F238E27FC236}">
                <a16:creationId xmlns:a16="http://schemas.microsoft.com/office/drawing/2014/main" id="{D70CF998-15FF-0959-A158-18C5A3CCA626}"/>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rightnessContrast bright="16000"/>
                    </a14:imgEffect>
                  </a14:imgLayer>
                </a14:imgProps>
              </a:ext>
              <a:ext uri="{28A0092B-C50C-407E-A947-70E740481C1C}">
                <a14:useLocalDpi xmlns:a14="http://schemas.microsoft.com/office/drawing/2010/main" val="0"/>
              </a:ext>
            </a:extLst>
          </a:blip>
          <a:srcRect l="7628" r="12231" b="3058"/>
          <a:stretch>
            <a:fillRect/>
          </a:stretch>
        </p:blipFill>
        <p:spPr bwMode="auto">
          <a:xfrm>
            <a:off x="8276093" y="3191182"/>
            <a:ext cx="3458707" cy="2788378"/>
          </a:xfrm>
          <a:prstGeom prst="rect">
            <a:avLst/>
          </a:prstGeom>
          <a:noFill/>
          <a:ln w="25400">
            <a:solidFill>
              <a:schemeClr val="bg1"/>
            </a:solidFill>
            <a:miter lim="800000"/>
          </a:ln>
          <a:effectLst>
            <a:outerShdw dist="228600" dir="2400000" sx="97000" sy="97000" algn="tl" rotWithShape="0">
              <a:srgbClr val="85C8B8"/>
            </a:outerShdw>
          </a:effectLst>
        </p:spPr>
      </p:pic>
      <p:sp>
        <p:nvSpPr>
          <p:cNvPr id="5" name="Slide Number Placeholder 4">
            <a:extLst>
              <a:ext uri="{FF2B5EF4-FFF2-40B4-BE49-F238E27FC236}">
                <a16:creationId xmlns:a16="http://schemas.microsoft.com/office/drawing/2014/main" id="{251D9F91-3D27-E4C1-F7A7-2926345CAE8B}"/>
              </a:ext>
            </a:extLst>
          </p:cNvPr>
          <p:cNvSpPr>
            <a:spLocks noGrp="1"/>
          </p:cNvSpPr>
          <p:nvPr>
            <p:ph type="sldNum" sz="quarter" idx="12"/>
          </p:nvPr>
        </p:nvSpPr>
        <p:spPr>
          <a:xfrm>
            <a:off x="9073480" y="6607629"/>
            <a:ext cx="2743200" cy="250371"/>
          </a:xfrm>
        </p:spPr>
        <p:txBody>
          <a:bodyPr/>
          <a:lstStyle/>
          <a:p>
            <a:fld id="{3E648CF5-78AA-B944-B6CE-E566DD150A34}" type="slidenum">
              <a:rPr lang="en-US" smtClean="0">
                <a:solidFill>
                  <a:schemeClr val="bg1"/>
                </a:solidFill>
              </a:rPr>
              <a:t>3</a:t>
            </a:fld>
            <a:endParaRPr lang="en-US" dirty="0">
              <a:solidFill>
                <a:schemeClr val="bg1"/>
              </a:solidFill>
            </a:endParaRPr>
          </a:p>
        </p:txBody>
      </p:sp>
      <p:sp>
        <p:nvSpPr>
          <p:cNvPr id="4" name="Rectangle 3">
            <a:extLst>
              <a:ext uri="{FF2B5EF4-FFF2-40B4-BE49-F238E27FC236}">
                <a16:creationId xmlns:a16="http://schemas.microsoft.com/office/drawing/2014/main" id="{8BB63A86-818C-4A04-709C-0869F5334562}"/>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2" name="Title 1">
            <a:extLst>
              <a:ext uri="{FF2B5EF4-FFF2-40B4-BE49-F238E27FC236}">
                <a16:creationId xmlns:a16="http://schemas.microsoft.com/office/drawing/2014/main" id="{0AE3B429-30C6-2E49-B681-21FCF7252D51}"/>
              </a:ext>
            </a:extLst>
          </p:cNvPr>
          <p:cNvSpPr>
            <a:spLocks noGrp="1"/>
          </p:cNvSpPr>
          <p:nvPr>
            <p:ph type="title"/>
          </p:nvPr>
        </p:nvSpPr>
        <p:spPr>
          <a:xfrm>
            <a:off x="457200" y="457201"/>
            <a:ext cx="10384746" cy="685800"/>
          </a:xfrm>
          <a:noFill/>
        </p:spPr>
        <p:txBody>
          <a:bodyPr>
            <a:noAutofit/>
          </a:bodyPr>
          <a:lstStyle/>
          <a:p>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j-ea"/>
                <a:cs typeface="+mj-cs"/>
              </a:rPr>
              <a:t>FSU Clubs</a:t>
            </a:r>
            <a:endParaRPr lang="en-US" sz="4800" spc="-150" dirty="0">
              <a:ln w="15240">
                <a:solidFill>
                  <a:schemeClr val="tx1"/>
                </a:solidFill>
                <a:miter lim="800000"/>
              </a:ln>
              <a:solidFill>
                <a:schemeClr val="bg1"/>
              </a:solidFill>
              <a:effectLst>
                <a:outerShdw dist="38100" dir="5400000" algn="tr" rotWithShape="0">
                  <a:schemeClr val="tx1"/>
                </a:outerShdw>
              </a:effectLst>
              <a:latin typeface="BBH Hegarty" pitchFamily="2" charset="0"/>
            </a:endParaRPr>
          </a:p>
        </p:txBody>
      </p:sp>
    </p:spTree>
    <p:extLst>
      <p:ext uri="{BB962C8B-B14F-4D97-AF65-F5344CB8AC3E}">
        <p14:creationId xmlns:p14="http://schemas.microsoft.com/office/powerpoint/2010/main" val="1162438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D40C5-4B3F-17DA-E15F-7F24933BF4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79192A-C435-B65C-BEF4-D051EB843E34}"/>
              </a:ext>
            </a:extLst>
          </p:cNvPr>
          <p:cNvSpPr>
            <a:spLocks noGrp="1"/>
          </p:cNvSpPr>
          <p:nvPr>
            <p:ph idx="1"/>
          </p:nvPr>
        </p:nvSpPr>
        <p:spPr>
          <a:xfrm>
            <a:off x="457200" y="1409700"/>
            <a:ext cx="11277600" cy="4991100"/>
          </a:xfrm>
        </p:spPr>
        <p:txBody>
          <a:bodyPr>
            <a:noAutofit/>
          </a:bodyPr>
          <a:lstStyle/>
          <a:p>
            <a:pPr marL="0" indent="0">
              <a:lnSpc>
                <a:spcPct val="100000"/>
              </a:lnSpc>
              <a:spcAft>
                <a:spcPts val="600"/>
              </a:spcAft>
              <a:buNone/>
            </a:pPr>
            <a:r>
              <a:rPr lang="en-US" sz="2400" dirty="0">
                <a:solidFill>
                  <a:schemeClr val="accent2">
                    <a:lumMod val="75000"/>
                  </a:schemeClr>
                </a:solidFill>
                <a:latin typeface="Aptos ExtraBold" panose="020B0004020202020204" pitchFamily="34" charset="0"/>
              </a:rPr>
              <a:t>Start by giving the FSU Clubs Policy a quick look!</a:t>
            </a:r>
            <a:br>
              <a:rPr lang="ru-KZ" sz="2000" b="1" dirty="0">
                <a:latin typeface="Aptos ExtraBold" panose="020B0004020202020204" pitchFamily="34" charset="0"/>
              </a:rPr>
            </a:br>
            <a:r>
              <a:rPr lang="en-US" sz="2000" dirty="0">
                <a:latin typeface="Aptos" panose="020B0004020202020204" pitchFamily="34" charset="0"/>
              </a:rPr>
              <a:t>FSU</a:t>
            </a:r>
            <a:r>
              <a:rPr lang="en-US" sz="2000" dirty="0">
                <a:latin typeface="Aptos ExtraBold" panose="020B0004020202020204" pitchFamily="34" charset="0"/>
              </a:rPr>
              <a:t> </a:t>
            </a:r>
            <a:r>
              <a:rPr lang="en-US" sz="2000" dirty="0">
                <a:latin typeface="Aptos" panose="020B0004020202020204" pitchFamily="34" charset="0"/>
              </a:rPr>
              <a:t>Clubs Policy contains a definition of terms used within the FSU Clubs Program, and a comprehensive breakdown of the rules, requirements, and procedures for starting and operating a club.</a:t>
            </a:r>
            <a:br>
              <a:rPr lang="ru-KZ" sz="1800" dirty="0">
                <a:latin typeface="Aptos" panose="020B0004020202020204" pitchFamily="34" charset="0"/>
              </a:rPr>
            </a:br>
            <a:br>
              <a:rPr lang="ru-KZ" sz="1800" dirty="0">
                <a:solidFill>
                  <a:schemeClr val="accent2">
                    <a:lumMod val="75000"/>
                  </a:schemeClr>
                </a:solidFill>
                <a:latin typeface="Aptos" panose="020B0004020202020204" pitchFamily="34" charset="0"/>
              </a:rPr>
            </a:br>
            <a:r>
              <a:rPr lang="en-US" sz="2400" b="1" dirty="0">
                <a:solidFill>
                  <a:schemeClr val="accent2">
                    <a:lumMod val="75000"/>
                  </a:schemeClr>
                </a:solidFill>
                <a:latin typeface="Aptos ExtraBold" panose="020B0004020202020204" pitchFamily="34" charset="0"/>
              </a:rPr>
              <a:t>Filling the Club Charter Form</a:t>
            </a:r>
            <a:br>
              <a:rPr lang="en-US" sz="2400" b="1" dirty="0">
                <a:latin typeface="Aptos Display" panose="020B0004020202020204" pitchFamily="34" charset="0"/>
              </a:rPr>
            </a:br>
            <a:r>
              <a:rPr lang="en-US" sz="2000" dirty="0">
                <a:latin typeface="Aptos" panose="020B0004020202020204" pitchFamily="34" charset="0"/>
              </a:rPr>
              <a:t>For a FSU Club to be formed and ratified, students must fill in the </a:t>
            </a:r>
            <a:r>
              <a:rPr lang="en-US" sz="2000" b="1" dirty="0">
                <a:solidFill>
                  <a:schemeClr val="accent2">
                    <a:lumMod val="75000"/>
                  </a:schemeClr>
                </a:solidFill>
                <a:latin typeface="Aptos" panose="020B0004020202020204" pitchFamily="34" charset="0"/>
                <a:hlinkClick r:id="rId2">
                  <a:extLst>
                    <a:ext uri="{A12FA001-AC4F-418D-AE19-62706E023703}">
                      <ahyp:hlinkClr xmlns:ahyp="http://schemas.microsoft.com/office/drawing/2018/hyperlinkcolor" val="tx"/>
                    </a:ext>
                  </a:extLst>
                </a:hlinkClick>
              </a:rPr>
              <a:t>Club Charter Form</a:t>
            </a:r>
            <a:r>
              <a:rPr lang="en-US" sz="2000" b="1" dirty="0">
                <a:solidFill>
                  <a:schemeClr val="accent2">
                    <a:lumMod val="75000"/>
                  </a:schemeClr>
                </a:solidFill>
                <a:latin typeface="Aptos" panose="020B0004020202020204" pitchFamily="34" charset="0"/>
              </a:rPr>
              <a:t> </a:t>
            </a:r>
            <a:r>
              <a:rPr lang="en-US" sz="2000" dirty="0">
                <a:latin typeface="Aptos" panose="020B0004020202020204" pitchFamily="34" charset="0"/>
              </a:rPr>
              <a:t>available on the FSU Clubs site, along with every other document related to the FSU Clubs Program. The Club Charter details everything we need to know about your club, from the name and type of club down to who the club leaders and members are. </a:t>
            </a:r>
          </a:p>
          <a:p>
            <a:pPr marL="0" indent="0">
              <a:spcAft>
                <a:spcPts val="600"/>
              </a:spcAft>
              <a:buNone/>
            </a:pPr>
            <a:r>
              <a:rPr lang="en-US" sz="2000" dirty="0">
                <a:latin typeface="Aptos" panose="020B0004020202020204" pitchFamily="34" charset="0"/>
              </a:rPr>
              <a:t>Once this charter is completed and submitted to the FSU, it will be reviewed to ensure that all requirements are met and that the club is eligible for ratification. If so, the Club President will be notified, and the Club Leadership Team would go through orientation, and the club will be able to begin operations!</a:t>
            </a:r>
          </a:p>
        </p:txBody>
      </p:sp>
      <p:sp>
        <p:nvSpPr>
          <p:cNvPr id="5" name="Slide Number Placeholder 4">
            <a:extLst>
              <a:ext uri="{FF2B5EF4-FFF2-40B4-BE49-F238E27FC236}">
                <a16:creationId xmlns:a16="http://schemas.microsoft.com/office/drawing/2014/main" id="{9CA5F266-02BB-9BC5-703F-2981D631AF09}"/>
              </a:ext>
            </a:extLst>
          </p:cNvPr>
          <p:cNvSpPr>
            <a:spLocks noGrp="1"/>
          </p:cNvSpPr>
          <p:nvPr>
            <p:ph type="sldNum" sz="quarter" idx="12"/>
          </p:nvPr>
        </p:nvSpPr>
        <p:spPr>
          <a:xfrm>
            <a:off x="9074604" y="6585856"/>
            <a:ext cx="2743200" cy="272143"/>
          </a:xfrm>
        </p:spPr>
        <p:txBody>
          <a:bodyPr/>
          <a:lstStyle/>
          <a:p>
            <a:fld id="{3E648CF5-78AA-B944-B6CE-E566DD150A34}" type="slidenum">
              <a:rPr lang="en-US" smtClean="0">
                <a:solidFill>
                  <a:schemeClr val="bg1"/>
                </a:solidFill>
              </a:rPr>
              <a:t>4</a:t>
            </a:fld>
            <a:endParaRPr lang="en-US" dirty="0">
              <a:solidFill>
                <a:schemeClr val="bg1"/>
              </a:solidFill>
            </a:endParaRPr>
          </a:p>
        </p:txBody>
      </p:sp>
      <p:sp>
        <p:nvSpPr>
          <p:cNvPr id="4" name="Rectangle 3">
            <a:extLst>
              <a:ext uri="{FF2B5EF4-FFF2-40B4-BE49-F238E27FC236}">
                <a16:creationId xmlns:a16="http://schemas.microsoft.com/office/drawing/2014/main" id="{893C9798-AB3E-37C1-4A05-B345CC77B873}"/>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9" name="Title 1">
            <a:extLst>
              <a:ext uri="{FF2B5EF4-FFF2-40B4-BE49-F238E27FC236}">
                <a16:creationId xmlns:a16="http://schemas.microsoft.com/office/drawing/2014/main" id="{9CB51643-0BB7-1C5D-44B0-5C2DF66E0F26}"/>
              </a:ext>
            </a:extLst>
          </p:cNvPr>
          <p:cNvSpPr>
            <a:spLocks noGrp="1"/>
          </p:cNvSpPr>
          <p:nvPr>
            <p:ph type="title"/>
          </p:nvPr>
        </p:nvSpPr>
        <p:spPr>
          <a:xfrm>
            <a:off x="457200" y="457201"/>
            <a:ext cx="10399986" cy="685800"/>
          </a:xfrm>
          <a:noFill/>
        </p:spPr>
        <p:txBody>
          <a:bodyPr>
            <a:noAutofit/>
          </a:bodyPr>
          <a:lstStyle/>
          <a:p>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j-ea"/>
                <a:cs typeface="+mj-cs"/>
              </a:rPr>
              <a:t>Starting an FSU Club</a:t>
            </a:r>
            <a:endParaRPr lang="en-US" sz="4800" spc="-150" dirty="0">
              <a:ln w="15240">
                <a:solidFill>
                  <a:schemeClr val="tx1"/>
                </a:solidFill>
                <a:miter lim="800000"/>
              </a:ln>
              <a:solidFill>
                <a:schemeClr val="bg1"/>
              </a:solidFill>
              <a:effectLst>
                <a:outerShdw dist="38100" dir="5400000" algn="tr" rotWithShape="0">
                  <a:schemeClr val="tx1"/>
                </a:outerShdw>
              </a:effectLst>
              <a:latin typeface="BBH Hegarty" pitchFamily="2" charset="0"/>
            </a:endParaRPr>
          </a:p>
        </p:txBody>
      </p:sp>
    </p:spTree>
    <p:extLst>
      <p:ext uri="{BB962C8B-B14F-4D97-AF65-F5344CB8AC3E}">
        <p14:creationId xmlns:p14="http://schemas.microsoft.com/office/powerpoint/2010/main" val="103226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10C8F-A2DD-BF6D-DAF5-392B2CC277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2E496C-9D11-BCBE-38B7-2A3DA1047F84}"/>
              </a:ext>
            </a:extLst>
          </p:cNvPr>
          <p:cNvSpPr>
            <a:spLocks noGrp="1"/>
          </p:cNvSpPr>
          <p:nvPr>
            <p:ph idx="1"/>
          </p:nvPr>
        </p:nvSpPr>
        <p:spPr>
          <a:xfrm>
            <a:off x="457200" y="1409700"/>
            <a:ext cx="11277600" cy="5168382"/>
          </a:xfrm>
          <a:noFill/>
          <a:ln>
            <a:solidFill>
              <a:schemeClr val="bg1"/>
            </a:solidFill>
          </a:ln>
        </p:spPr>
        <p:txBody>
          <a:bodyPr>
            <a:noAutofit/>
          </a:bodyPr>
          <a:lstStyle/>
          <a:p>
            <a:pPr marL="0" indent="0">
              <a:spcAft>
                <a:spcPts val="600"/>
              </a:spcAft>
              <a:buNone/>
            </a:pPr>
            <a:r>
              <a:rPr lang="en-US" sz="2000" b="1" dirty="0">
                <a:solidFill>
                  <a:schemeClr val="accent2">
                    <a:lumMod val="75000"/>
                  </a:schemeClr>
                </a:solidFill>
                <a:latin typeface="Aptos ExtraBold" panose="020B0004020202020204" pitchFamily="34" charset="0"/>
              </a:rPr>
              <a:t>1. Name of the Club</a:t>
            </a:r>
            <a:br>
              <a:rPr lang="en-US" sz="1700" b="1" dirty="0">
                <a:latin typeface="Aptos Display" panose="020B0004020202020204" pitchFamily="34" charset="0"/>
              </a:rPr>
            </a:br>
            <a:r>
              <a:rPr lang="en-US" sz="1800" dirty="0">
                <a:latin typeface="Aptos" panose="020B0004020202020204" pitchFamily="34" charset="0"/>
              </a:rPr>
              <a:t>Pick a name that’s relevant to the kind of club you want to run. </a:t>
            </a:r>
            <a:r>
              <a:rPr lang="en-US" sz="1800" dirty="0">
                <a:solidFill>
                  <a:schemeClr val="accent2">
                    <a:lumMod val="75000"/>
                  </a:schemeClr>
                </a:solidFill>
                <a:latin typeface="Aptos" panose="020B0004020202020204" pitchFamily="34" charset="0"/>
              </a:rPr>
              <a:t>Note: </a:t>
            </a:r>
            <a:r>
              <a:rPr lang="en-US" sz="1800" dirty="0">
                <a:latin typeface="Aptos" panose="020B0004020202020204" pitchFamily="34" charset="0"/>
              </a:rPr>
              <a:t>You cannot use “Student Union” in the name of your club. However, names such as “Fanshawe ___________ Club” are allowed.</a:t>
            </a:r>
            <a:endParaRPr lang="en-US" sz="1800" b="1" dirty="0">
              <a:latin typeface="Aptos Display" panose="020B0004020202020204" pitchFamily="34" charset="0"/>
            </a:endParaRPr>
          </a:p>
          <a:p>
            <a:pPr marL="0" indent="0">
              <a:spcAft>
                <a:spcPts val="600"/>
              </a:spcAft>
              <a:buNone/>
            </a:pPr>
            <a:r>
              <a:rPr lang="en-US" sz="2000" b="1" dirty="0">
                <a:solidFill>
                  <a:schemeClr val="accent2">
                    <a:lumMod val="75000"/>
                  </a:schemeClr>
                </a:solidFill>
                <a:latin typeface="Aptos ExtraBold" panose="020B0004020202020204" pitchFamily="34" charset="0"/>
              </a:rPr>
              <a:t>2. Club Logo</a:t>
            </a:r>
            <a:br>
              <a:rPr lang="en-US" sz="1700" b="1" dirty="0">
                <a:latin typeface="Aptos Display" panose="020B0004020202020204" pitchFamily="34" charset="0"/>
              </a:rPr>
            </a:br>
            <a:r>
              <a:rPr lang="en-US" sz="1800" dirty="0">
                <a:latin typeface="Aptos" panose="020B0004020202020204" pitchFamily="34" charset="0"/>
              </a:rPr>
              <a:t>Clubs must have their own club logo. This will be shown on the FSU Clubs listing page and can be used for promotional purposes, such as campus posters or social media posts.</a:t>
            </a:r>
          </a:p>
          <a:p>
            <a:pPr marL="0" indent="0">
              <a:spcAft>
                <a:spcPts val="600"/>
              </a:spcAft>
              <a:buNone/>
            </a:pPr>
            <a:r>
              <a:rPr lang="en-US" sz="2000" b="1" dirty="0">
                <a:solidFill>
                  <a:schemeClr val="accent2">
                    <a:lumMod val="75000"/>
                  </a:schemeClr>
                </a:solidFill>
                <a:latin typeface="Aptos ExtraBold" panose="020B0004020202020204" pitchFamily="34" charset="0"/>
              </a:rPr>
              <a:t>3. Type of Club</a:t>
            </a:r>
            <a:br>
              <a:rPr lang="en-US" sz="1700" b="1" dirty="0">
                <a:latin typeface="Aptos Display" panose="020B0004020202020204" pitchFamily="34" charset="0"/>
              </a:rPr>
            </a:br>
            <a:r>
              <a:rPr lang="en-US" sz="1800" dirty="0">
                <a:latin typeface="Aptos" panose="020B0004020202020204" pitchFamily="34" charset="0"/>
              </a:rPr>
              <a:t>Select which of the options describes your club best. Refer to FSU Club Policy, Section 1.2.1, for definitions of club types. </a:t>
            </a:r>
            <a:r>
              <a:rPr lang="en-US" sz="1800" dirty="0">
                <a:solidFill>
                  <a:schemeClr val="accent2">
                    <a:lumMod val="75000"/>
                  </a:schemeClr>
                </a:solidFill>
                <a:latin typeface="Aptos" panose="020B0004020202020204" pitchFamily="34" charset="0"/>
              </a:rPr>
              <a:t>Note: </a:t>
            </a:r>
            <a:r>
              <a:rPr lang="en-US" sz="1800" dirty="0">
                <a:latin typeface="Aptos" panose="020B0004020202020204" pitchFamily="34" charset="0"/>
              </a:rPr>
              <a:t>Recreational Clubs, Campus Charters, and Program Associations may need to complete additional steps to become a ratified FSU Club. High-risk clubs will not be approved by the FSU.</a:t>
            </a:r>
          </a:p>
          <a:p>
            <a:pPr marL="0" indent="0">
              <a:spcAft>
                <a:spcPts val="600"/>
              </a:spcAft>
              <a:buNone/>
            </a:pPr>
            <a:r>
              <a:rPr kumimoji="0" lang="en-US" sz="1800" b="1" i="0" u="none" strike="noStrike" kern="1200" cap="none" spc="0" normalizeH="0" baseline="0" noProof="0" dirty="0">
                <a:ln>
                  <a:noFill/>
                </a:ln>
                <a:solidFill>
                  <a:schemeClr val="accent2">
                    <a:lumMod val="75000"/>
                  </a:schemeClr>
                </a:solidFill>
                <a:effectLst/>
                <a:uLnTx/>
                <a:uFillTx/>
                <a:latin typeface="Aptos" panose="020B0004020202020204" pitchFamily="34" charset="0"/>
              </a:rPr>
              <a:t>4. P</a:t>
            </a:r>
            <a:r>
              <a:rPr kumimoji="0" lang="en-US" sz="2000" b="1" i="0" u="none" strike="noStrike" kern="1200" cap="none" spc="0" normalizeH="0" baseline="0" noProof="0" dirty="0">
                <a:ln>
                  <a:noFill/>
                </a:ln>
                <a:solidFill>
                  <a:schemeClr val="accent2">
                    <a:lumMod val="75000"/>
                  </a:schemeClr>
                </a:solidFill>
                <a:effectLst/>
                <a:uLnTx/>
                <a:uFillTx/>
                <a:latin typeface="Aptos ExtraBold" panose="020B0004020202020204" pitchFamily="34" charset="0"/>
              </a:rPr>
              <a:t>lanned Events</a:t>
            </a:r>
            <a:br>
              <a:rPr lang="en-US" sz="1700" b="1" dirty="0">
                <a:latin typeface="Aptos Display" panose="020B0004020202020204" pitchFamily="34" charset="0"/>
              </a:rPr>
            </a:br>
            <a:r>
              <a:rPr lang="en-US" sz="1800" dirty="0">
                <a:latin typeface="Aptos" panose="020B0004020202020204" pitchFamily="34" charset="0"/>
              </a:rPr>
              <a:t>Come up with some ideas for meetings, events, and activities that your club might perform throughout the year, tentative dates, and the steps involved. You can also attach a spreadsheet of these items if you would like your submission to be more organized.</a:t>
            </a:r>
          </a:p>
          <a:p>
            <a:pPr marL="0" indent="0">
              <a:spcAft>
                <a:spcPts val="600"/>
              </a:spcAft>
              <a:buNone/>
            </a:pPr>
            <a:r>
              <a:rPr lang="en-US" sz="1800" i="1" dirty="0">
                <a:solidFill>
                  <a:schemeClr val="accent2">
                    <a:lumMod val="75000"/>
                  </a:schemeClr>
                </a:solidFill>
                <a:latin typeface="Aptos" panose="020B0004020202020204" pitchFamily="34" charset="0"/>
              </a:rPr>
              <a:t>Note:</a:t>
            </a:r>
            <a:r>
              <a:rPr lang="en-US" sz="1800" i="1" dirty="0">
                <a:latin typeface="Aptos" panose="020B0004020202020204" pitchFamily="34" charset="0"/>
              </a:rPr>
              <a:t> these do not need to be set in stone; they give the FSU Executive Committee an idea of what kind of things your club will do. </a:t>
            </a:r>
          </a:p>
        </p:txBody>
      </p:sp>
      <p:sp>
        <p:nvSpPr>
          <p:cNvPr id="5" name="Slide Number Placeholder 4">
            <a:extLst>
              <a:ext uri="{FF2B5EF4-FFF2-40B4-BE49-F238E27FC236}">
                <a16:creationId xmlns:a16="http://schemas.microsoft.com/office/drawing/2014/main" id="{ED0A5CA6-123A-A31B-41E2-DD59C8E9A465}"/>
              </a:ext>
            </a:extLst>
          </p:cNvPr>
          <p:cNvSpPr>
            <a:spLocks noGrp="1"/>
          </p:cNvSpPr>
          <p:nvPr>
            <p:ph type="sldNum" sz="quarter" idx="12"/>
          </p:nvPr>
        </p:nvSpPr>
        <p:spPr>
          <a:xfrm>
            <a:off x="9077325" y="6578082"/>
            <a:ext cx="2743200" cy="279918"/>
          </a:xfrm>
        </p:spPr>
        <p:txBody>
          <a:bodyPr/>
          <a:lstStyle/>
          <a:p>
            <a:fld id="{3E648CF5-78AA-B944-B6CE-E566DD150A34}" type="slidenum">
              <a:rPr lang="en-US" smtClean="0">
                <a:solidFill>
                  <a:schemeClr val="bg1"/>
                </a:solidFill>
              </a:rPr>
              <a:t>5</a:t>
            </a:fld>
            <a:endParaRPr lang="en-US" dirty="0">
              <a:solidFill>
                <a:schemeClr val="bg1"/>
              </a:solidFill>
            </a:endParaRPr>
          </a:p>
        </p:txBody>
      </p:sp>
      <p:sp>
        <p:nvSpPr>
          <p:cNvPr id="4" name="Rectangle 3">
            <a:extLst>
              <a:ext uri="{FF2B5EF4-FFF2-40B4-BE49-F238E27FC236}">
                <a16:creationId xmlns:a16="http://schemas.microsoft.com/office/drawing/2014/main" id="{8CD92961-00E2-6E51-A0CA-2FB348F46D73}"/>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8" name="Title 1">
            <a:extLst>
              <a:ext uri="{FF2B5EF4-FFF2-40B4-BE49-F238E27FC236}">
                <a16:creationId xmlns:a16="http://schemas.microsoft.com/office/drawing/2014/main" id="{9BFDF66B-80FC-E64F-D82D-1CE33DFF4D56}"/>
              </a:ext>
            </a:extLst>
          </p:cNvPr>
          <p:cNvSpPr>
            <a:spLocks noGrp="1"/>
          </p:cNvSpPr>
          <p:nvPr>
            <p:ph type="title"/>
          </p:nvPr>
        </p:nvSpPr>
        <p:spPr>
          <a:xfrm>
            <a:off x="457200" y="457201"/>
            <a:ext cx="10399986" cy="685799"/>
          </a:xfrm>
          <a:noFill/>
        </p:spPr>
        <p:txBody>
          <a:bodyPr>
            <a:noAutofit/>
          </a:bodyPr>
          <a:lstStyle/>
          <a:p>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j-ea"/>
                <a:cs typeface="+mj-cs"/>
              </a:rPr>
              <a:t>Club Charter </a:t>
            </a:r>
            <a:endParaRPr lang="en-US" sz="4800" spc="-150" dirty="0">
              <a:ln w="15240">
                <a:solidFill>
                  <a:schemeClr val="tx1"/>
                </a:solidFill>
                <a:miter lim="800000"/>
              </a:ln>
              <a:solidFill>
                <a:schemeClr val="bg1"/>
              </a:solidFill>
              <a:effectLst>
                <a:outerShdw dist="38100" dir="5400000" algn="tr" rotWithShape="0">
                  <a:schemeClr val="tx1"/>
                </a:outerShdw>
              </a:effectLst>
              <a:latin typeface="BBH Hegarty" pitchFamily="2" charset="0"/>
            </a:endParaRPr>
          </a:p>
        </p:txBody>
      </p:sp>
    </p:spTree>
    <p:extLst>
      <p:ext uri="{BB962C8B-B14F-4D97-AF65-F5344CB8AC3E}">
        <p14:creationId xmlns:p14="http://schemas.microsoft.com/office/powerpoint/2010/main" val="645334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9E1-A624-C198-9B55-3F979AA3F3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6D94C9-7965-777A-D0F8-0B16360823E4}"/>
              </a:ext>
            </a:extLst>
          </p:cNvPr>
          <p:cNvSpPr>
            <a:spLocks noGrp="1"/>
          </p:cNvSpPr>
          <p:nvPr>
            <p:ph idx="1"/>
          </p:nvPr>
        </p:nvSpPr>
        <p:spPr>
          <a:xfrm>
            <a:off x="457200" y="1409700"/>
            <a:ext cx="11201400" cy="4991100"/>
          </a:xfrm>
          <a:ln>
            <a:solidFill>
              <a:schemeClr val="bg1"/>
            </a:solidFill>
          </a:ln>
        </p:spPr>
        <p:txBody>
          <a:bodyPr>
            <a:noAutofit/>
          </a:bodyPr>
          <a:lstStyle/>
          <a:p>
            <a:pPr marL="0" indent="0">
              <a:spcAft>
                <a:spcPts val="600"/>
              </a:spcAft>
              <a:buNone/>
            </a:pPr>
            <a:r>
              <a:rPr lang="en-US" sz="2400" b="1" dirty="0">
                <a:solidFill>
                  <a:schemeClr val="accent2">
                    <a:lumMod val="75000"/>
                  </a:schemeClr>
                </a:solidFill>
                <a:latin typeface="Aptos ExtraBold" panose="020B0004020202020204" pitchFamily="34" charset="0"/>
              </a:rPr>
              <a:t>5. Club Leadership and Membership</a:t>
            </a:r>
            <a:br>
              <a:rPr kumimoji="0" lang="en-US" sz="2000" b="1" i="0" u="none" strike="noStrike" kern="1200" cap="none" spc="0" normalizeH="0" baseline="0" noProof="0" dirty="0">
                <a:ln>
                  <a:noFill/>
                </a:ln>
                <a:solidFill>
                  <a:srgbClr val="000000"/>
                </a:solidFill>
                <a:effectLst/>
                <a:uLnTx/>
                <a:uFillTx/>
                <a:latin typeface="Aptos ExtraBold" panose="020B0004020202020204" pitchFamily="34" charset="0"/>
                <a:ea typeface="+mn-ea"/>
                <a:cs typeface="+mn-cs"/>
              </a:rPr>
            </a:br>
            <a:r>
              <a:rPr lang="en-US" sz="2000" dirty="0">
                <a:latin typeface="Aptos" panose="020B0004020202020204" pitchFamily="34" charset="0"/>
              </a:rPr>
              <a:t>A club will need a minimum of </a:t>
            </a:r>
            <a:r>
              <a:rPr lang="en-US" sz="2000" dirty="0">
                <a:solidFill>
                  <a:schemeClr val="accent2">
                    <a:lumMod val="75000"/>
                  </a:schemeClr>
                </a:solidFill>
                <a:latin typeface="Aptos" panose="020B0004020202020204" pitchFamily="34" charset="0"/>
              </a:rPr>
              <a:t>5 full-time students </a:t>
            </a:r>
            <a:r>
              <a:rPr lang="en-US" sz="2000" dirty="0">
                <a:latin typeface="Aptos" panose="020B0004020202020204" pitchFamily="34" charset="0"/>
              </a:rPr>
              <a:t>(including the Club Leadership Team) to be ratified, and </a:t>
            </a:r>
            <a:r>
              <a:rPr lang="en-US" sz="2000" dirty="0">
                <a:solidFill>
                  <a:schemeClr val="accent2">
                    <a:lumMod val="75000"/>
                  </a:schemeClr>
                </a:solidFill>
                <a:latin typeface="Aptos" panose="020B0004020202020204" pitchFamily="34" charset="0"/>
              </a:rPr>
              <a:t>10</a:t>
            </a:r>
            <a:r>
              <a:rPr lang="en-US" sz="2000" dirty="0">
                <a:latin typeface="Aptos" panose="020B0004020202020204" pitchFamily="34" charset="0"/>
              </a:rPr>
              <a:t> to qualify for funding.</a:t>
            </a:r>
          </a:p>
          <a:p>
            <a:pPr marL="0" indent="0">
              <a:spcAft>
                <a:spcPts val="600"/>
              </a:spcAft>
              <a:buNone/>
            </a:pPr>
            <a:r>
              <a:rPr lang="en-US" sz="2000" dirty="0">
                <a:latin typeface="Aptos" panose="020B0004020202020204" pitchFamily="34" charset="0"/>
              </a:rPr>
              <a:t>The </a:t>
            </a:r>
            <a:r>
              <a:rPr lang="en-US" sz="2000" b="1" dirty="0">
                <a:latin typeface="Aptos" panose="020B0004020202020204" pitchFamily="34" charset="0"/>
              </a:rPr>
              <a:t>Club</a:t>
            </a:r>
            <a:r>
              <a:rPr lang="en-US" sz="2000" dirty="0">
                <a:latin typeface="Aptos" panose="020B0004020202020204" pitchFamily="34" charset="0"/>
              </a:rPr>
              <a:t> </a:t>
            </a:r>
            <a:r>
              <a:rPr lang="en-US" sz="2000" b="1" dirty="0">
                <a:latin typeface="Aptos" panose="020B0004020202020204" pitchFamily="34" charset="0"/>
              </a:rPr>
              <a:t>Leadership Team </a:t>
            </a:r>
            <a:r>
              <a:rPr lang="en-US" sz="2000" dirty="0">
                <a:latin typeface="Aptos" panose="020B0004020202020204" pitchFamily="34" charset="0"/>
              </a:rPr>
              <a:t>consists of the following:</a:t>
            </a:r>
          </a:p>
          <a:p>
            <a:r>
              <a:rPr lang="en-US" sz="2000" dirty="0">
                <a:latin typeface="Aptos" panose="020B0004020202020204" pitchFamily="34" charset="0"/>
              </a:rPr>
              <a:t>President</a:t>
            </a:r>
          </a:p>
          <a:p>
            <a:pPr>
              <a:lnSpc>
                <a:spcPct val="100000"/>
              </a:lnSpc>
            </a:pPr>
            <a:r>
              <a:rPr lang="en-US" sz="2000" dirty="0">
                <a:latin typeface="Aptos" panose="020B0004020202020204" pitchFamily="34" charset="0"/>
              </a:rPr>
              <a:t>Vice President</a:t>
            </a:r>
          </a:p>
          <a:p>
            <a:pPr>
              <a:lnSpc>
                <a:spcPct val="100000"/>
              </a:lnSpc>
            </a:pPr>
            <a:r>
              <a:rPr lang="en-US" sz="2000" dirty="0">
                <a:latin typeface="Aptos" panose="020B0004020202020204" pitchFamily="34" charset="0"/>
              </a:rPr>
              <a:t>Treasurer</a:t>
            </a:r>
          </a:p>
          <a:p>
            <a:pPr marL="0" indent="0">
              <a:spcAft>
                <a:spcPts val="600"/>
              </a:spcAft>
              <a:buNone/>
            </a:pPr>
            <a:r>
              <a:rPr lang="en-US" sz="2000" dirty="0">
                <a:latin typeface="Aptos" panose="020B0004020202020204" pitchFamily="34" charset="0"/>
              </a:rPr>
              <a:t>For a detailed description of each role’s responsibilities, please refer to the </a:t>
            </a:r>
            <a:r>
              <a:rPr lang="en-US" sz="2000" b="1" dirty="0">
                <a:solidFill>
                  <a:schemeClr val="accent2">
                    <a:lumMod val="75000"/>
                  </a:schemeClr>
                </a:solidFill>
                <a:latin typeface="Aptos" panose="020B0004020202020204" pitchFamily="34" charset="0"/>
              </a:rPr>
              <a:t>FSU Clubs Policy,</a:t>
            </a:r>
            <a:r>
              <a:rPr lang="en-US" sz="2000" dirty="0">
                <a:latin typeface="Aptos" panose="020B0004020202020204" pitchFamily="34" charset="0"/>
              </a:rPr>
              <a:t> section 1.2.</a:t>
            </a:r>
            <a:br>
              <a:rPr lang="en-US" sz="2000" dirty="0">
                <a:latin typeface="Aptos" panose="020B0004020202020204" pitchFamily="34" charset="0"/>
              </a:rPr>
            </a:br>
            <a:r>
              <a:rPr lang="en-US" sz="2000" dirty="0">
                <a:solidFill>
                  <a:schemeClr val="accent2">
                    <a:lumMod val="75000"/>
                  </a:schemeClr>
                </a:solidFill>
                <a:latin typeface="Aptos" panose="020B0004020202020204" pitchFamily="34" charset="0"/>
              </a:rPr>
              <a:t>Note:</a:t>
            </a:r>
            <a:r>
              <a:rPr lang="en-US" sz="2000" dirty="0">
                <a:latin typeface="Aptos" panose="020B0004020202020204" pitchFamily="34" charset="0"/>
              </a:rPr>
              <a:t> Each role must be filled by different students – the President or Vice President cannot hold the role of Treasurer.</a:t>
            </a:r>
          </a:p>
          <a:p>
            <a:pPr marL="0" indent="0">
              <a:spcAft>
                <a:spcPts val="600"/>
              </a:spcAft>
              <a:buNone/>
            </a:pPr>
            <a:r>
              <a:rPr lang="en-US" sz="2000" dirty="0">
                <a:solidFill>
                  <a:schemeClr val="accent2">
                    <a:lumMod val="75000"/>
                  </a:schemeClr>
                </a:solidFill>
                <a:latin typeface="Aptos" panose="020B0004020202020204" pitchFamily="34" charset="0"/>
              </a:rPr>
              <a:t>Note: </a:t>
            </a:r>
            <a:r>
              <a:rPr lang="en-US" sz="2000" dirty="0">
                <a:latin typeface="Aptos" panose="020B0004020202020204" pitchFamily="34" charset="0"/>
              </a:rPr>
              <a:t>If you are applying as a Program Association or has a Faculty/Staff advisor, their information needs to be included in the charter as well. Their role is not to run the club but to provide support and guidance to the Club Leadership Team.</a:t>
            </a:r>
          </a:p>
        </p:txBody>
      </p:sp>
      <p:sp>
        <p:nvSpPr>
          <p:cNvPr id="5" name="Slide Number Placeholder 4">
            <a:extLst>
              <a:ext uri="{FF2B5EF4-FFF2-40B4-BE49-F238E27FC236}">
                <a16:creationId xmlns:a16="http://schemas.microsoft.com/office/drawing/2014/main" id="{65D96AB3-F304-68CA-2179-396B60DBE693}"/>
              </a:ext>
            </a:extLst>
          </p:cNvPr>
          <p:cNvSpPr>
            <a:spLocks noGrp="1"/>
          </p:cNvSpPr>
          <p:nvPr>
            <p:ph type="sldNum" sz="quarter" idx="12"/>
          </p:nvPr>
        </p:nvSpPr>
        <p:spPr>
          <a:xfrm>
            <a:off x="9088210" y="6540500"/>
            <a:ext cx="2743200" cy="317501"/>
          </a:xfrm>
        </p:spPr>
        <p:txBody>
          <a:bodyPr/>
          <a:lstStyle/>
          <a:p>
            <a:fld id="{3E648CF5-78AA-B944-B6CE-E566DD150A34}" type="slidenum">
              <a:rPr lang="en-US" smtClean="0">
                <a:solidFill>
                  <a:schemeClr val="bg1"/>
                </a:solidFill>
              </a:rPr>
              <a:t>6</a:t>
            </a:fld>
            <a:endParaRPr lang="en-US" dirty="0">
              <a:solidFill>
                <a:schemeClr val="bg1"/>
              </a:solidFill>
            </a:endParaRPr>
          </a:p>
        </p:txBody>
      </p:sp>
      <p:sp>
        <p:nvSpPr>
          <p:cNvPr id="4" name="Rectangle 3">
            <a:extLst>
              <a:ext uri="{FF2B5EF4-FFF2-40B4-BE49-F238E27FC236}">
                <a16:creationId xmlns:a16="http://schemas.microsoft.com/office/drawing/2014/main" id="{3D0FCE3F-FC23-275A-E046-237A72A8D047}"/>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10" name="Title 1">
            <a:extLst>
              <a:ext uri="{FF2B5EF4-FFF2-40B4-BE49-F238E27FC236}">
                <a16:creationId xmlns:a16="http://schemas.microsoft.com/office/drawing/2014/main" id="{BA22CC78-61A7-4F8B-ECEF-F3E3AC135718}"/>
              </a:ext>
            </a:extLst>
          </p:cNvPr>
          <p:cNvSpPr>
            <a:spLocks noGrp="1"/>
          </p:cNvSpPr>
          <p:nvPr>
            <p:ph type="title"/>
          </p:nvPr>
        </p:nvSpPr>
        <p:spPr>
          <a:xfrm>
            <a:off x="457200" y="457200"/>
            <a:ext cx="10896600" cy="685800"/>
          </a:xfrm>
          <a:noFill/>
        </p:spPr>
        <p:txBody>
          <a:bodyPr>
            <a:noAutofit/>
          </a:bodyPr>
          <a:lstStyle/>
          <a:p>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j-ea"/>
                <a:cs typeface="+mj-cs"/>
              </a:rPr>
              <a:t>Club Charter </a:t>
            </a:r>
            <a:endParaRPr lang="en-US" sz="4800" spc="-150" dirty="0">
              <a:ln w="15240">
                <a:solidFill>
                  <a:schemeClr val="tx1"/>
                </a:solidFill>
                <a:miter lim="800000"/>
              </a:ln>
              <a:solidFill>
                <a:schemeClr val="bg1"/>
              </a:solidFill>
              <a:effectLst>
                <a:outerShdw dist="38100" dir="5400000" algn="tr" rotWithShape="0">
                  <a:schemeClr val="tx1"/>
                </a:outerShdw>
              </a:effectLst>
              <a:latin typeface="BBH Hegarty" pitchFamily="2" charset="0"/>
            </a:endParaRPr>
          </a:p>
        </p:txBody>
      </p:sp>
    </p:spTree>
    <p:extLst>
      <p:ext uri="{BB962C8B-B14F-4D97-AF65-F5344CB8AC3E}">
        <p14:creationId xmlns:p14="http://schemas.microsoft.com/office/powerpoint/2010/main" val="50653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63F5-B5F4-B852-5492-23099FD070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74589-2B24-A92E-827C-8C4D81B093C2}"/>
              </a:ext>
            </a:extLst>
          </p:cNvPr>
          <p:cNvSpPr>
            <a:spLocks noGrp="1"/>
          </p:cNvSpPr>
          <p:nvPr>
            <p:ph idx="1"/>
          </p:nvPr>
        </p:nvSpPr>
        <p:spPr>
          <a:xfrm>
            <a:off x="457200" y="1409700"/>
            <a:ext cx="11277600" cy="4991100"/>
          </a:xfrm>
          <a:noFill/>
          <a:ln>
            <a:noFill/>
          </a:ln>
        </p:spPr>
        <p:txBody>
          <a:bodyPr>
            <a:noAutofit/>
          </a:bodyPr>
          <a:lstStyle/>
          <a:p>
            <a:pPr marL="0" indent="0">
              <a:spcAft>
                <a:spcPts val="600"/>
              </a:spcAft>
              <a:buNone/>
            </a:pPr>
            <a:r>
              <a:rPr kumimoji="0" lang="en-US" sz="2400" b="1" i="0" u="none" strike="noStrike" kern="1200" cap="none" spc="0" normalizeH="0" baseline="0" noProof="0" dirty="0">
                <a:ln>
                  <a:noFill/>
                </a:ln>
                <a:solidFill>
                  <a:schemeClr val="accent2">
                    <a:lumMod val="75000"/>
                  </a:schemeClr>
                </a:solidFill>
                <a:effectLst/>
                <a:uLnTx/>
                <a:uFillTx/>
                <a:latin typeface="Aptos ExtraBold" panose="020B0004020202020204" pitchFamily="34" charset="0"/>
                <a:ea typeface="+mn-ea"/>
                <a:cs typeface="+mn-cs"/>
              </a:rPr>
              <a:t>5. Club Leadership and Membership</a:t>
            </a:r>
            <a:br>
              <a:rPr kumimoji="0" lang="en-US" sz="2000" b="1" i="0" u="none" strike="noStrike" kern="1200" cap="none" spc="0" normalizeH="0" baseline="0" noProof="0" dirty="0">
                <a:ln>
                  <a:noFill/>
                </a:ln>
                <a:solidFill>
                  <a:srgbClr val="000000"/>
                </a:solidFill>
                <a:effectLst/>
                <a:uLnTx/>
                <a:uFillTx/>
                <a:latin typeface="Aptos ExtraBold" panose="020B0004020202020204" pitchFamily="34" charset="0"/>
                <a:ea typeface="+mn-ea"/>
                <a:cs typeface="+mn-cs"/>
              </a:rPr>
            </a:br>
            <a:r>
              <a:rPr lang="en-US" sz="2000" dirty="0">
                <a:latin typeface="Aptos" panose="020B0004020202020204" pitchFamily="34" charset="0"/>
              </a:rPr>
              <a:t>If the FSU Club has any pre-made social media groups, this is also the section where you would include this. The Leadership Team is in charge of creating and moderating these platforms, ensuring that FSU Club Policies and the Student Code of Conduct is followed.</a:t>
            </a:r>
          </a:p>
          <a:p>
            <a:pPr marL="0" indent="0">
              <a:spcAft>
                <a:spcPts val="600"/>
              </a:spcAft>
              <a:buNone/>
            </a:pPr>
            <a:r>
              <a:rPr lang="en-US" sz="2000" dirty="0">
                <a:latin typeface="Aptos" panose="020B0004020202020204" pitchFamily="34" charset="0"/>
              </a:rPr>
              <a:t>FSU Clubs typically create pages and groups on Instagram, Facebook, WhatsApp, and Discord. Links to these can be included on the Club Charter, or the Student Leadership Team can follow  up with the FSU Team to update these on the FSU Clubs site.</a:t>
            </a:r>
          </a:p>
          <a:p>
            <a:pPr marL="0" indent="0">
              <a:spcAft>
                <a:spcPts val="600"/>
              </a:spcAft>
              <a:buNone/>
            </a:pPr>
            <a:r>
              <a:rPr lang="en-US" sz="2000" dirty="0">
                <a:solidFill>
                  <a:schemeClr val="accent2">
                    <a:lumMod val="75000"/>
                  </a:schemeClr>
                </a:solidFill>
                <a:latin typeface="Aptos" panose="020B0004020202020204" pitchFamily="34" charset="0"/>
              </a:rPr>
              <a:t>Note: </a:t>
            </a:r>
            <a:r>
              <a:rPr lang="en-US" sz="2000" dirty="0">
                <a:latin typeface="Aptos" panose="020B0004020202020204" pitchFamily="34" charset="0"/>
              </a:rPr>
              <a:t>If the club is an on-campus charter or is partnered with any professional association/business, you must include their information and attach a copy of the organization’s Certificate of Liability Insurance and complete an ‘Off Campus Endorsement Form’.</a:t>
            </a:r>
          </a:p>
          <a:p>
            <a:pPr marL="0" indent="0">
              <a:spcAft>
                <a:spcPts val="600"/>
              </a:spcAft>
              <a:buNone/>
            </a:pPr>
            <a:r>
              <a:rPr lang="en-US" sz="2000" b="1" dirty="0">
                <a:latin typeface="Aptos" panose="020B0004020202020204" pitchFamily="34" charset="0"/>
              </a:rPr>
              <a:t>Club membership </a:t>
            </a:r>
            <a:r>
              <a:rPr lang="en-US" sz="2000" dirty="0">
                <a:latin typeface="Aptos" panose="020B0004020202020204" pitchFamily="34" charset="0"/>
              </a:rPr>
              <a:t>must be open to all students at Fanshawe College and must not be restricted based on any grounds. Part-time students may join the club and its activities, but they will not count towards the 5 and 10 members eligibility requirements and they cannot hold any leadership position(s) within the club.</a:t>
            </a:r>
          </a:p>
        </p:txBody>
      </p:sp>
      <p:sp>
        <p:nvSpPr>
          <p:cNvPr id="5" name="Slide Number Placeholder 4">
            <a:extLst>
              <a:ext uri="{FF2B5EF4-FFF2-40B4-BE49-F238E27FC236}">
                <a16:creationId xmlns:a16="http://schemas.microsoft.com/office/drawing/2014/main" id="{C4314DAD-C356-675C-D6D3-7B2F0C247DB6}"/>
              </a:ext>
            </a:extLst>
          </p:cNvPr>
          <p:cNvSpPr>
            <a:spLocks noGrp="1"/>
          </p:cNvSpPr>
          <p:nvPr>
            <p:ph type="sldNum" sz="quarter" idx="12"/>
          </p:nvPr>
        </p:nvSpPr>
        <p:spPr>
          <a:xfrm>
            <a:off x="9077325" y="6575897"/>
            <a:ext cx="2743200" cy="282103"/>
          </a:xfrm>
        </p:spPr>
        <p:txBody>
          <a:bodyPr/>
          <a:lstStyle/>
          <a:p>
            <a:fld id="{3E648CF5-78AA-B944-B6CE-E566DD150A34}" type="slidenum">
              <a:rPr lang="en-US" smtClean="0">
                <a:solidFill>
                  <a:schemeClr val="bg1"/>
                </a:solidFill>
              </a:rPr>
              <a:t>7</a:t>
            </a:fld>
            <a:endParaRPr lang="en-US" dirty="0">
              <a:solidFill>
                <a:schemeClr val="bg1"/>
              </a:solidFill>
            </a:endParaRPr>
          </a:p>
        </p:txBody>
      </p:sp>
      <p:sp>
        <p:nvSpPr>
          <p:cNvPr id="4" name="Rectangle 3">
            <a:extLst>
              <a:ext uri="{FF2B5EF4-FFF2-40B4-BE49-F238E27FC236}">
                <a16:creationId xmlns:a16="http://schemas.microsoft.com/office/drawing/2014/main" id="{187AC47C-16EA-27CC-55A1-A53B3920819D}"/>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8" name="Title 1">
            <a:extLst>
              <a:ext uri="{FF2B5EF4-FFF2-40B4-BE49-F238E27FC236}">
                <a16:creationId xmlns:a16="http://schemas.microsoft.com/office/drawing/2014/main" id="{A15174D7-84ED-FE4E-F20C-0EB29BC5CFE1}"/>
              </a:ext>
            </a:extLst>
          </p:cNvPr>
          <p:cNvSpPr>
            <a:spLocks noGrp="1"/>
          </p:cNvSpPr>
          <p:nvPr>
            <p:ph type="title"/>
          </p:nvPr>
        </p:nvSpPr>
        <p:spPr>
          <a:xfrm>
            <a:off x="457200" y="457201"/>
            <a:ext cx="10399986" cy="685800"/>
          </a:xfrm>
          <a:noFill/>
        </p:spPr>
        <p:txBody>
          <a:bodyPr>
            <a:noAutofit/>
          </a:bodyPr>
          <a:lstStyle/>
          <a:p>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j-ea"/>
                <a:cs typeface="+mj-cs"/>
              </a:rPr>
              <a:t>Club Charter </a:t>
            </a:r>
            <a:endParaRPr lang="en-US" sz="4800" spc="-150" dirty="0">
              <a:ln w="15240">
                <a:solidFill>
                  <a:schemeClr val="tx1"/>
                </a:solidFill>
                <a:miter lim="800000"/>
              </a:ln>
              <a:solidFill>
                <a:schemeClr val="bg1"/>
              </a:solidFill>
              <a:effectLst>
                <a:outerShdw dist="38100" dir="5400000" algn="tr" rotWithShape="0">
                  <a:schemeClr val="tx1"/>
                </a:outerShdw>
              </a:effectLst>
              <a:latin typeface="BBH Hegarty" pitchFamily="2" charset="0"/>
            </a:endParaRPr>
          </a:p>
        </p:txBody>
      </p:sp>
    </p:spTree>
    <p:extLst>
      <p:ext uri="{BB962C8B-B14F-4D97-AF65-F5344CB8AC3E}">
        <p14:creationId xmlns:p14="http://schemas.microsoft.com/office/powerpoint/2010/main" val="1185472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4DDE2-666C-23BA-07BC-6F2F8F8C24A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318E5F-39E3-0E1F-E0DD-7AA3AB6F5625}"/>
              </a:ext>
            </a:extLst>
          </p:cNvPr>
          <p:cNvSpPr>
            <a:spLocks noGrp="1"/>
          </p:cNvSpPr>
          <p:nvPr>
            <p:ph idx="1"/>
          </p:nvPr>
        </p:nvSpPr>
        <p:spPr>
          <a:xfrm>
            <a:off x="457200" y="1409700"/>
            <a:ext cx="11277600" cy="4991100"/>
          </a:xfrm>
          <a:ln>
            <a:solidFill>
              <a:schemeClr val="bg1"/>
            </a:solidFill>
          </a:ln>
        </p:spPr>
        <p:txBody>
          <a:bodyPr>
            <a:noAutofit/>
          </a:bodyPr>
          <a:lstStyle/>
          <a:p>
            <a:pPr marL="0" indent="0">
              <a:spcAft>
                <a:spcPts val="600"/>
              </a:spcAft>
              <a:buNone/>
            </a:pPr>
            <a:r>
              <a:rPr lang="en-US" sz="2000" dirty="0">
                <a:latin typeface="Aptos" panose="020B0004020202020204" pitchFamily="34" charset="0"/>
              </a:rPr>
              <a:t>Club Charter submissions can be submitted throughout the year. However, FSU Clubs can only be ratified during the review period for each semester.</a:t>
            </a:r>
            <a:br>
              <a:rPr lang="en-US" sz="2000" dirty="0">
                <a:latin typeface="Aptos" panose="020B0004020202020204" pitchFamily="34" charset="0"/>
              </a:rPr>
            </a:br>
            <a:br>
              <a:rPr lang="en-US" sz="2000" dirty="0">
                <a:latin typeface="Aptos" panose="020B0004020202020204" pitchFamily="34" charset="0"/>
              </a:rPr>
            </a:br>
            <a:r>
              <a:rPr lang="en-US" sz="2000" dirty="0">
                <a:latin typeface="Aptos" panose="020B0004020202020204" pitchFamily="34" charset="0"/>
              </a:rPr>
              <a:t>If you would like your Club Charter to be reviewed for the current semester, keep the following dates in mind:</a:t>
            </a:r>
            <a:endParaRPr lang="ru-KZ" sz="2000" dirty="0">
              <a:latin typeface="Aptos" panose="020B0004020202020204" pitchFamily="34" charset="0"/>
            </a:endParaRPr>
          </a:p>
          <a:p>
            <a:pPr>
              <a:spcAft>
                <a:spcPts val="600"/>
              </a:spcAft>
            </a:pPr>
            <a:r>
              <a:rPr lang="en-US" sz="2000" b="1" dirty="0">
                <a:solidFill>
                  <a:schemeClr val="accent2">
                    <a:lumMod val="75000"/>
                  </a:schemeClr>
                </a:solidFill>
                <a:latin typeface="Aptos ExtraBold" panose="020B0004020202020204" pitchFamily="34" charset="0"/>
              </a:rPr>
              <a:t>Fall Semester: November 1</a:t>
            </a:r>
            <a:endParaRPr lang="ru-KZ" sz="2000" b="1" dirty="0">
              <a:solidFill>
                <a:schemeClr val="accent2">
                  <a:lumMod val="75000"/>
                </a:schemeClr>
              </a:solidFill>
              <a:latin typeface="Aptos ExtraBold" panose="020B0004020202020204" pitchFamily="34" charset="0"/>
            </a:endParaRPr>
          </a:p>
          <a:p>
            <a:pPr>
              <a:spcAft>
                <a:spcPts val="600"/>
              </a:spcAft>
            </a:pPr>
            <a:r>
              <a:rPr lang="en-US" sz="2000" b="1" dirty="0">
                <a:solidFill>
                  <a:schemeClr val="accent2">
                    <a:lumMod val="75000"/>
                  </a:schemeClr>
                </a:solidFill>
                <a:latin typeface="Aptos ExtraBold" panose="020B0004020202020204" pitchFamily="34" charset="0"/>
              </a:rPr>
              <a:t>Winter Semester: March 1</a:t>
            </a:r>
            <a:endParaRPr lang="ru-KZ" sz="2000" b="1" dirty="0">
              <a:solidFill>
                <a:schemeClr val="accent2">
                  <a:lumMod val="75000"/>
                </a:schemeClr>
              </a:solidFill>
              <a:latin typeface="Aptos ExtraBold" panose="020B0004020202020204" pitchFamily="34" charset="0"/>
            </a:endParaRPr>
          </a:p>
          <a:p>
            <a:pPr>
              <a:spcAft>
                <a:spcPts val="600"/>
              </a:spcAft>
            </a:pPr>
            <a:r>
              <a:rPr lang="en-US" sz="2000" b="1" dirty="0">
                <a:solidFill>
                  <a:schemeClr val="accent2">
                    <a:lumMod val="75000"/>
                  </a:schemeClr>
                </a:solidFill>
                <a:latin typeface="Aptos ExtraBold" panose="020B0004020202020204" pitchFamily="34" charset="0"/>
              </a:rPr>
              <a:t>Summer Semester: June 1</a:t>
            </a:r>
            <a:endParaRPr lang="ru-KZ" sz="2000" b="1" dirty="0">
              <a:solidFill>
                <a:schemeClr val="accent2">
                  <a:lumMod val="75000"/>
                </a:schemeClr>
              </a:solidFill>
              <a:latin typeface="Aptos ExtraBold" panose="020B0004020202020204" pitchFamily="34" charset="0"/>
            </a:endParaRPr>
          </a:p>
          <a:p>
            <a:pPr marL="0" indent="0">
              <a:spcAft>
                <a:spcPts val="600"/>
              </a:spcAft>
              <a:buNone/>
            </a:pPr>
            <a:r>
              <a:rPr lang="en-US" sz="2000" dirty="0">
                <a:solidFill>
                  <a:schemeClr val="accent2">
                    <a:lumMod val="75000"/>
                  </a:schemeClr>
                </a:solidFill>
                <a:latin typeface="Aptos" panose="020B0004020202020204" pitchFamily="34" charset="0"/>
              </a:rPr>
              <a:t>Note: </a:t>
            </a:r>
            <a:r>
              <a:rPr lang="en-US" sz="2000" dirty="0">
                <a:latin typeface="Aptos" panose="020B0004020202020204" pitchFamily="34" charset="0"/>
              </a:rPr>
              <a:t>If you submit after these dates, it does not mean your Club Charter automatically will be declined</a:t>
            </a:r>
            <a:r>
              <a:rPr lang="ru-KZ" sz="2000" dirty="0">
                <a:latin typeface="Aptos" panose="020B0004020202020204" pitchFamily="34" charset="0"/>
              </a:rPr>
              <a:t>! </a:t>
            </a:r>
            <a:r>
              <a:rPr lang="en-US" sz="2000" dirty="0">
                <a:latin typeface="Aptos" panose="020B0004020202020204" pitchFamily="34" charset="0"/>
              </a:rPr>
              <a:t>Club Charters submitted after these dates will be be held until the following academic semesters to be brought forward, if eligibility criteria are met.</a:t>
            </a:r>
          </a:p>
        </p:txBody>
      </p:sp>
      <p:sp>
        <p:nvSpPr>
          <p:cNvPr id="5" name="Slide Number Placeholder 4">
            <a:extLst>
              <a:ext uri="{FF2B5EF4-FFF2-40B4-BE49-F238E27FC236}">
                <a16:creationId xmlns:a16="http://schemas.microsoft.com/office/drawing/2014/main" id="{995A3290-BA44-0D95-6AED-BACE9EAFCF20}"/>
              </a:ext>
            </a:extLst>
          </p:cNvPr>
          <p:cNvSpPr>
            <a:spLocks noGrp="1"/>
          </p:cNvSpPr>
          <p:nvPr>
            <p:ph type="sldNum" sz="quarter" idx="12"/>
          </p:nvPr>
        </p:nvSpPr>
        <p:spPr>
          <a:xfrm>
            <a:off x="9088210" y="6578081"/>
            <a:ext cx="2743200" cy="279919"/>
          </a:xfrm>
        </p:spPr>
        <p:txBody>
          <a:bodyPr/>
          <a:lstStyle/>
          <a:p>
            <a:fld id="{3E648CF5-78AA-B944-B6CE-E566DD150A34}" type="slidenum">
              <a:rPr lang="en-US" smtClean="0">
                <a:solidFill>
                  <a:schemeClr val="bg1"/>
                </a:solidFill>
              </a:rPr>
              <a:t>8</a:t>
            </a:fld>
            <a:endParaRPr lang="en-US" dirty="0">
              <a:solidFill>
                <a:schemeClr val="bg1"/>
              </a:solidFill>
            </a:endParaRPr>
          </a:p>
        </p:txBody>
      </p:sp>
      <p:sp>
        <p:nvSpPr>
          <p:cNvPr id="4" name="Rectangle 3">
            <a:extLst>
              <a:ext uri="{FF2B5EF4-FFF2-40B4-BE49-F238E27FC236}">
                <a16:creationId xmlns:a16="http://schemas.microsoft.com/office/drawing/2014/main" id="{4F25475B-55DF-7206-C8B7-5197A9C71A8B}"/>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2" name="Title 1">
            <a:extLst>
              <a:ext uri="{FF2B5EF4-FFF2-40B4-BE49-F238E27FC236}">
                <a16:creationId xmlns:a16="http://schemas.microsoft.com/office/drawing/2014/main" id="{5B7C2BC2-BEAD-E707-BCB7-45C48E5AED16}"/>
              </a:ext>
            </a:extLst>
          </p:cNvPr>
          <p:cNvSpPr>
            <a:spLocks noGrp="1"/>
          </p:cNvSpPr>
          <p:nvPr>
            <p:ph type="title"/>
          </p:nvPr>
        </p:nvSpPr>
        <p:spPr>
          <a:xfrm>
            <a:off x="457199" y="457200"/>
            <a:ext cx="10385697" cy="685800"/>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n-ea"/>
                <a:cs typeface="+mn-cs"/>
              </a:rPr>
              <a:t>Review Periods</a:t>
            </a:r>
            <a:endParaRPr kumimoji="0" lang="en-US" sz="4800" b="0" i="0" u="none" strike="noStrike" kern="1200" cap="none" spc="-150" normalizeH="0" baseline="0" noProof="0" dirty="0">
              <a:ln w="15240">
                <a:solidFill>
                  <a:srgbClr val="000000"/>
                </a:solidFill>
                <a:miter lim="800000"/>
              </a:ln>
              <a:solidFill>
                <a:srgbClr val="FFFFFF"/>
              </a:solidFill>
              <a:effectLst>
                <a:outerShdw dist="38100" dir="5400000" algn="tr" rotWithShape="0">
                  <a:srgbClr val="000000"/>
                </a:outerShdw>
              </a:effectLst>
              <a:uLnTx/>
              <a:uFillTx/>
              <a:latin typeface="BBH Hegarty" pitchFamily="2" charset="0"/>
              <a:ea typeface="+mn-ea"/>
              <a:cs typeface="+mn-cs"/>
            </a:endParaRPr>
          </a:p>
        </p:txBody>
      </p:sp>
    </p:spTree>
    <p:extLst>
      <p:ext uri="{BB962C8B-B14F-4D97-AF65-F5344CB8AC3E}">
        <p14:creationId xmlns:p14="http://schemas.microsoft.com/office/powerpoint/2010/main" val="377776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BF526-8422-F7D1-ED19-B877FE300A8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D914EB-1C07-2396-F048-BDEEE2FED6C9}"/>
              </a:ext>
            </a:extLst>
          </p:cNvPr>
          <p:cNvSpPr>
            <a:spLocks noGrp="1"/>
          </p:cNvSpPr>
          <p:nvPr>
            <p:ph idx="1"/>
          </p:nvPr>
        </p:nvSpPr>
        <p:spPr>
          <a:xfrm>
            <a:off x="457200" y="1409700"/>
            <a:ext cx="11277599" cy="4724400"/>
          </a:xfrm>
          <a:ln>
            <a:solidFill>
              <a:schemeClr val="bg1"/>
            </a:solidFill>
          </a:ln>
        </p:spPr>
        <p:txBody>
          <a:bodyPr>
            <a:noAutofit/>
          </a:bodyPr>
          <a:lstStyle/>
          <a:p>
            <a:pPr marL="0" indent="0">
              <a:buNone/>
            </a:pPr>
            <a:r>
              <a:rPr lang="en-US" sz="2000" dirty="0">
                <a:latin typeface="Aptos" panose="020B0004020202020204" pitchFamily="34" charset="0"/>
              </a:rPr>
              <a:t>Once the Club Charter has been submitted, it will be reviewed by the FSU Executive Committee. The VP, Student Engagement will inform the Club of the outcome; if successfully approved or if the Club Charter is denied with an explanation.</a:t>
            </a:r>
          </a:p>
          <a:p>
            <a:pPr marL="0" indent="0">
              <a:buNone/>
            </a:pPr>
            <a:r>
              <a:rPr lang="en-US" sz="2000" dirty="0">
                <a:latin typeface="Aptos" panose="020B0004020202020204" pitchFamily="34" charset="0"/>
              </a:rPr>
              <a:t>If approved, the FSU Club Leadership Team must complete Clubs Orientation led by the VP, Student Engagement, and review and sign the FSU Clubs Policy. During Clubs Orientation, leaders will go through the details of operating an FSU Club, and the support available to clubs.</a:t>
            </a:r>
            <a:endParaRPr lang="en-US" sz="2000" b="1" dirty="0">
              <a:latin typeface="Aptos" panose="020B0004020202020204" pitchFamily="34" charset="0"/>
            </a:endParaRPr>
          </a:p>
          <a:p>
            <a:pPr marL="0" indent="0">
              <a:buNone/>
            </a:pPr>
            <a:r>
              <a:rPr lang="en-US" sz="2000" dirty="0">
                <a:latin typeface="Aptos" panose="020B0004020202020204" pitchFamily="34" charset="0"/>
              </a:rPr>
              <a:t>If a club is ratified at the start of the term, they’ll</a:t>
            </a:r>
            <a:br>
              <a:rPr lang="en-US" sz="2000" dirty="0">
                <a:latin typeface="Aptos" panose="020B0004020202020204" pitchFamily="34" charset="0"/>
              </a:rPr>
            </a:br>
            <a:r>
              <a:rPr lang="en-US" sz="2000" dirty="0">
                <a:latin typeface="Aptos" panose="020B0004020202020204" pitchFamily="34" charset="0"/>
              </a:rPr>
              <a:t>be able to represent their club at </a:t>
            </a:r>
            <a:r>
              <a:rPr lang="en-US" sz="2000" b="1" dirty="0">
                <a:solidFill>
                  <a:schemeClr val="accent2">
                    <a:lumMod val="75000"/>
                  </a:schemeClr>
                </a:solidFill>
                <a:latin typeface="Aptos" panose="020B0004020202020204" pitchFamily="34" charset="0"/>
              </a:rPr>
              <a:t>!Clubs Day!</a:t>
            </a:r>
            <a:r>
              <a:rPr lang="en-US" sz="2000" dirty="0">
                <a:latin typeface="Aptos" panose="020B0004020202020204" pitchFamily="34" charset="0"/>
              </a:rPr>
              <a:t>, an</a:t>
            </a:r>
            <a:br>
              <a:rPr lang="en-US" sz="2000" dirty="0">
                <a:latin typeface="Aptos" panose="020B0004020202020204" pitchFamily="34" charset="0"/>
              </a:rPr>
            </a:br>
            <a:r>
              <a:rPr lang="en-US" sz="2000" dirty="0">
                <a:latin typeface="Aptos" panose="020B0004020202020204" pitchFamily="34" charset="0"/>
              </a:rPr>
              <a:t>event held at the start of each term to spread</a:t>
            </a:r>
            <a:br>
              <a:rPr lang="en-US" sz="2000" dirty="0">
                <a:latin typeface="Aptos" panose="020B0004020202020204" pitchFamily="34" charset="0"/>
              </a:rPr>
            </a:br>
            <a:r>
              <a:rPr lang="en-US" sz="2000" dirty="0">
                <a:latin typeface="Aptos" panose="020B0004020202020204" pitchFamily="34" charset="0"/>
              </a:rPr>
              <a:t>awareness of active FSU Clubs!</a:t>
            </a:r>
          </a:p>
          <a:p>
            <a:pPr marL="0" indent="0">
              <a:buNone/>
            </a:pPr>
            <a:r>
              <a:rPr lang="en-US" sz="2000" dirty="0">
                <a:latin typeface="Aptos" panose="020B0004020202020204" pitchFamily="34" charset="0"/>
              </a:rPr>
              <a:t>The Club Leadership Team will receive</a:t>
            </a:r>
            <a:br>
              <a:rPr lang="en-US" sz="2000" dirty="0">
                <a:latin typeface="Aptos" panose="020B0004020202020204" pitchFamily="34" charset="0"/>
              </a:rPr>
            </a:br>
            <a:r>
              <a:rPr lang="en-US" sz="2000" dirty="0">
                <a:latin typeface="Aptos" panose="020B0004020202020204" pitchFamily="34" charset="0"/>
              </a:rPr>
              <a:t>information on how to sign up for a table on</a:t>
            </a:r>
            <a:br>
              <a:rPr lang="en-US" sz="2000" dirty="0">
                <a:latin typeface="Aptos" panose="020B0004020202020204" pitchFamily="34" charset="0"/>
              </a:rPr>
            </a:br>
            <a:r>
              <a:rPr lang="en-US" sz="2000" dirty="0">
                <a:latin typeface="Aptos" panose="020B0004020202020204" pitchFamily="34" charset="0"/>
              </a:rPr>
              <a:t>Clubs Day, and you can engage with students</a:t>
            </a:r>
            <a:br>
              <a:rPr lang="en-US" sz="2000" dirty="0">
                <a:latin typeface="Aptos" panose="020B0004020202020204" pitchFamily="34" charset="0"/>
              </a:rPr>
            </a:br>
            <a:r>
              <a:rPr lang="en-US" sz="2000" dirty="0">
                <a:latin typeface="Aptos" panose="020B0004020202020204" pitchFamily="34" charset="0"/>
              </a:rPr>
              <a:t>that show interest in joining.</a:t>
            </a:r>
          </a:p>
        </p:txBody>
      </p:sp>
      <p:sp>
        <p:nvSpPr>
          <p:cNvPr id="5" name="Slide Number Placeholder 4">
            <a:extLst>
              <a:ext uri="{FF2B5EF4-FFF2-40B4-BE49-F238E27FC236}">
                <a16:creationId xmlns:a16="http://schemas.microsoft.com/office/drawing/2014/main" id="{76445A8C-719B-7479-FBC9-5081E3DD51D8}"/>
              </a:ext>
            </a:extLst>
          </p:cNvPr>
          <p:cNvSpPr>
            <a:spLocks noGrp="1"/>
          </p:cNvSpPr>
          <p:nvPr>
            <p:ph type="sldNum" sz="quarter" idx="12"/>
          </p:nvPr>
        </p:nvSpPr>
        <p:spPr>
          <a:xfrm>
            <a:off x="9088210" y="6578081"/>
            <a:ext cx="2743200" cy="279919"/>
          </a:xfrm>
        </p:spPr>
        <p:txBody>
          <a:bodyPr/>
          <a:lstStyle/>
          <a:p>
            <a:fld id="{3E648CF5-78AA-B944-B6CE-E566DD150A34}" type="slidenum">
              <a:rPr lang="en-US" smtClean="0">
                <a:solidFill>
                  <a:schemeClr val="bg1"/>
                </a:solidFill>
              </a:rPr>
              <a:t>9</a:t>
            </a:fld>
            <a:endParaRPr lang="en-US" dirty="0">
              <a:solidFill>
                <a:schemeClr val="bg1"/>
              </a:solidFill>
            </a:endParaRPr>
          </a:p>
        </p:txBody>
      </p:sp>
      <p:sp>
        <p:nvSpPr>
          <p:cNvPr id="4" name="Rectangle 3">
            <a:extLst>
              <a:ext uri="{FF2B5EF4-FFF2-40B4-BE49-F238E27FC236}">
                <a16:creationId xmlns:a16="http://schemas.microsoft.com/office/drawing/2014/main" id="{07432731-728C-DF64-3F03-06BABEFB8B95}"/>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en-US" sz="5400" b="1" cap="none" spc="0" dirty="0">
              <a:ln w="3175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8" name="Online Media 7" title="FSU Clubs Day (February 2023)">
            <a:hlinkClick r:id="" action="ppaction://media"/>
            <a:extLst>
              <a:ext uri="{FF2B5EF4-FFF2-40B4-BE49-F238E27FC236}">
                <a16:creationId xmlns:a16="http://schemas.microsoft.com/office/drawing/2014/main" id="{2055F084-891D-1968-CD04-D587F34FA2AB}"/>
              </a:ext>
            </a:extLst>
          </p:cNvPr>
          <p:cNvPicPr>
            <a:picLocks noRot="1" noChangeAspect="1"/>
          </p:cNvPicPr>
          <p:nvPr>
            <a:videoFile r:link="rId1"/>
          </p:nvPr>
        </p:nvPicPr>
        <p:blipFill>
          <a:blip r:embed="rId3"/>
          <a:stretch>
            <a:fillRect/>
          </a:stretch>
        </p:blipFill>
        <p:spPr>
          <a:xfrm>
            <a:off x="6417554" y="3487894"/>
            <a:ext cx="4884111" cy="2759529"/>
          </a:xfrm>
          <a:prstGeom prst="rect">
            <a:avLst/>
          </a:prstGeom>
          <a:ln w="12700">
            <a:solidFill>
              <a:schemeClr val="bg1"/>
            </a:solidFill>
          </a:ln>
          <a:effectLst>
            <a:outerShdw dist="38100" dir="2700000" sx="101000" sy="101000" algn="tl" rotWithShape="0">
              <a:srgbClr val="85C8B8"/>
            </a:outerShdw>
          </a:effectLst>
        </p:spPr>
      </p:pic>
      <p:sp>
        <p:nvSpPr>
          <p:cNvPr id="2" name="Title 1">
            <a:extLst>
              <a:ext uri="{FF2B5EF4-FFF2-40B4-BE49-F238E27FC236}">
                <a16:creationId xmlns:a16="http://schemas.microsoft.com/office/drawing/2014/main" id="{A8CAA8EA-9852-2699-323D-84B433225D51}"/>
              </a:ext>
            </a:extLst>
          </p:cNvPr>
          <p:cNvSpPr>
            <a:spLocks noGrp="1"/>
          </p:cNvSpPr>
          <p:nvPr>
            <p:ph type="title"/>
          </p:nvPr>
        </p:nvSpPr>
        <p:spPr>
          <a:xfrm>
            <a:off x="457199" y="457200"/>
            <a:ext cx="10424001" cy="685800"/>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0" normalizeH="0" baseline="0" noProof="0" dirty="0">
                <a:ln w="15240">
                  <a:noFill/>
                  <a:miter lim="800000"/>
                </a:ln>
                <a:solidFill>
                  <a:srgbClr val="000000"/>
                </a:solidFill>
                <a:effectLst/>
                <a:uLnTx/>
                <a:uFillTx/>
                <a:latin typeface="Aptos ExtraBold" panose="020B0004020202020204" pitchFamily="34" charset="0"/>
                <a:ea typeface="+mn-ea"/>
                <a:cs typeface="+mn-cs"/>
              </a:rPr>
              <a:t>Approval and Orientation</a:t>
            </a:r>
            <a:endParaRPr kumimoji="0" lang="en-US" sz="4800" b="0" i="0" u="none" strike="noStrike" kern="1200" cap="none" spc="-150" normalizeH="0" baseline="0" noProof="0" dirty="0">
              <a:ln w="15240">
                <a:solidFill>
                  <a:srgbClr val="000000"/>
                </a:solidFill>
                <a:miter lim="800000"/>
              </a:ln>
              <a:solidFill>
                <a:srgbClr val="FFFFFF"/>
              </a:solidFill>
              <a:effectLst>
                <a:outerShdw dist="38100" dir="5400000" algn="tr" rotWithShape="0">
                  <a:srgbClr val="000000"/>
                </a:outerShdw>
              </a:effectLst>
              <a:uLnTx/>
              <a:uFillTx/>
              <a:latin typeface="BBH Hegarty" pitchFamily="2" charset="0"/>
              <a:ea typeface="+mn-ea"/>
              <a:cs typeface="+mn-cs"/>
            </a:endParaRPr>
          </a:p>
        </p:txBody>
      </p:sp>
    </p:spTree>
    <p:extLst>
      <p:ext uri="{BB962C8B-B14F-4D97-AF65-F5344CB8AC3E}">
        <p14:creationId xmlns:p14="http://schemas.microsoft.com/office/powerpoint/2010/main" val="301033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theme/theme1.xml><?xml version="1.0" encoding="utf-8"?>
<a:theme xmlns:a="http://schemas.openxmlformats.org/drawingml/2006/main" name="Office Theme">
  <a:themeElements>
    <a:clrScheme name="FSU">
      <a:dk1>
        <a:srgbClr val="000000"/>
      </a:dk1>
      <a:lt1>
        <a:srgbClr val="FFFFFF"/>
      </a:lt1>
      <a:dk2>
        <a:srgbClr val="44546A"/>
      </a:dk2>
      <a:lt2>
        <a:srgbClr val="E7E6E6"/>
      </a:lt2>
      <a:accent1>
        <a:srgbClr val="CE3437"/>
      </a:accent1>
      <a:accent2>
        <a:srgbClr val="F57F37"/>
      </a:accent2>
      <a:accent3>
        <a:srgbClr val="FFC137"/>
      </a:accent3>
      <a:accent4>
        <a:srgbClr val="FFE500"/>
      </a:accent4>
      <a:accent5>
        <a:srgbClr val="A0191E"/>
      </a:accent5>
      <a:accent6>
        <a:srgbClr val="4B0F19"/>
      </a:accent6>
      <a:hlink>
        <a:srgbClr val="CE3437"/>
      </a:hlink>
      <a:folHlink>
        <a:srgbClr val="4B0F1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8201</TotalTime>
  <Words>1754</Words>
  <Application>Microsoft Office PowerPoint</Application>
  <PresentationFormat>Widescreen</PresentationFormat>
  <Paragraphs>73</Paragraphs>
  <Slides>13</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Display</vt:lpstr>
      <vt:lpstr>Aptos ExtraBold</vt:lpstr>
      <vt:lpstr>Arial</vt:lpstr>
      <vt:lpstr>BBH Hegarty</vt:lpstr>
      <vt:lpstr>Office Theme</vt:lpstr>
      <vt:lpstr>Title Page</vt:lpstr>
      <vt:lpstr>The FSU Club Toolbox</vt:lpstr>
      <vt:lpstr>FSU Clubs</vt:lpstr>
      <vt:lpstr>Starting an FSU Club</vt:lpstr>
      <vt:lpstr>Club Charter </vt:lpstr>
      <vt:lpstr>Club Charter </vt:lpstr>
      <vt:lpstr>Club Charter </vt:lpstr>
      <vt:lpstr>Review Periods</vt:lpstr>
      <vt:lpstr>Approval and Orientation</vt:lpstr>
      <vt:lpstr>FAQ</vt:lpstr>
      <vt:lpstr>FAQ</vt:lpstr>
      <vt:lpstr>FAQ</vt:lpstr>
      <vt:lpstr>Have more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Easveld, Megan</dc:creator>
  <cp:lastModifiedBy>Yekpinova, Gulnaz</cp:lastModifiedBy>
  <cp:revision>45</cp:revision>
  <cp:lastPrinted>2025-09-25T15:15:52Z</cp:lastPrinted>
  <dcterms:created xsi:type="dcterms:W3CDTF">2022-06-01T18:09:22Z</dcterms:created>
  <dcterms:modified xsi:type="dcterms:W3CDTF">2026-08-21T19:59:15Z</dcterms:modified>
</cp:coreProperties>
</file>